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7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ITC Franklin Gothic LT" panose="020B0604020202020204" charset="0"/>
      <p:regular r:id="rId22"/>
    </p:embeddedFont>
    <p:embeddedFont>
      <p:font typeface="ITC Franklin Gothic LT Condensed Semi-Bold" panose="020B0604020202020204" charset="0"/>
      <p:regular r:id="rId23"/>
    </p:embeddedFont>
    <p:embeddedFont>
      <p:font typeface="ITC Franklin Gothic LT Semi-Bold" panose="020B0604020202020204" charset="0"/>
      <p:regular r:id="rId24"/>
    </p:embeddedFont>
    <p:embeddedFont>
      <p:font typeface="ITC Franklin Gothic LT Ultra-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346" autoAdjust="0"/>
  </p:normalViewPr>
  <p:slideViewPr>
    <p:cSldViewPr>
      <p:cViewPr varScale="1">
        <p:scale>
          <a:sx n="62" d="100"/>
          <a:sy n="62" d="100"/>
        </p:scale>
        <p:origin x="26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D001D-4F77-17F3-E8C4-94C167E0DB6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32996B-F411-AFB8-7682-1B91FE0763C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5A6C4D6-1411-60FD-F43F-41704383998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49A61C5-9CC0-35B6-F5F9-22D86256D93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F16DA7B-C272-711F-21AB-1956E462C35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B1F4007D-C9A0-5EDF-BAD8-BE745CDD294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64EFBAF-A2A3-4833-67D1-D5882807695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7052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4017"/>
        </a:solidFill>
        <a:effectLst/>
      </p:bgPr>
    </p:bg>
    <p:spTree>
      <p:nvGrpSpPr>
        <p:cNvPr id="1" name=""/>
        <p:cNvGrpSpPr/>
        <p:nvPr/>
      </p:nvGrpSpPr>
      <p:grpSpPr>
        <a:xfrm>
          <a:off x="0" y="0"/>
          <a:ext cx="0" cy="0"/>
          <a:chOff x="0" y="0"/>
          <a:chExt cx="0" cy="0"/>
        </a:xfrm>
      </p:grpSpPr>
      <p:sp>
        <p:nvSpPr>
          <p:cNvPr id="2" name="Freeform 2"/>
          <p:cNvSpPr/>
          <p:nvPr/>
        </p:nvSpPr>
        <p:spPr>
          <a:xfrm>
            <a:off x="623400" y="1216531"/>
            <a:ext cx="5721050" cy="1418800"/>
          </a:xfrm>
          <a:custGeom>
            <a:avLst/>
            <a:gdLst/>
            <a:ahLst/>
            <a:cxnLst/>
            <a:rect l="l" t="t" r="r" b="b"/>
            <a:pathLst>
              <a:path w="5721050" h="1418800">
                <a:moveTo>
                  <a:pt x="0" y="0"/>
                </a:moveTo>
                <a:lnTo>
                  <a:pt x="5721050" y="0"/>
                </a:lnTo>
                <a:lnTo>
                  <a:pt x="5721050" y="1418800"/>
                </a:lnTo>
                <a:lnTo>
                  <a:pt x="0" y="14188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623400" y="3487469"/>
            <a:ext cx="11986042" cy="4975510"/>
            <a:chOff x="0" y="0"/>
            <a:chExt cx="15981390" cy="6634013"/>
          </a:xfrm>
        </p:grpSpPr>
        <p:sp>
          <p:nvSpPr>
            <p:cNvPr id="4" name="Freeform 4"/>
            <p:cNvSpPr/>
            <p:nvPr/>
          </p:nvSpPr>
          <p:spPr>
            <a:xfrm>
              <a:off x="0" y="0"/>
              <a:ext cx="15981390" cy="6634013"/>
            </a:xfrm>
            <a:custGeom>
              <a:avLst/>
              <a:gdLst/>
              <a:ahLst/>
              <a:cxnLst/>
              <a:rect l="l" t="t" r="r" b="b"/>
              <a:pathLst>
                <a:path w="15981390" h="6634013">
                  <a:moveTo>
                    <a:pt x="0" y="0"/>
                  </a:moveTo>
                  <a:lnTo>
                    <a:pt x="15981390" y="0"/>
                  </a:lnTo>
                  <a:lnTo>
                    <a:pt x="15981390" y="6634013"/>
                  </a:lnTo>
                  <a:lnTo>
                    <a:pt x="0" y="6634013"/>
                  </a:lnTo>
                  <a:close/>
                </a:path>
              </a:pathLst>
            </a:custGeom>
            <a:solidFill>
              <a:srgbClr val="000000">
                <a:alpha val="0"/>
              </a:srgbClr>
            </a:solidFill>
          </p:spPr>
          <p:txBody>
            <a:bodyPr/>
            <a:lstStyle/>
            <a:p>
              <a:endParaRPr lang="en-US"/>
            </a:p>
          </p:txBody>
        </p:sp>
        <p:sp>
          <p:nvSpPr>
            <p:cNvPr id="5" name="TextBox 5"/>
            <p:cNvSpPr txBox="1"/>
            <p:nvPr/>
          </p:nvSpPr>
          <p:spPr>
            <a:xfrm>
              <a:off x="0" y="0"/>
              <a:ext cx="15981390" cy="6634013"/>
            </a:xfrm>
            <a:prstGeom prst="rect">
              <a:avLst/>
            </a:prstGeom>
          </p:spPr>
          <p:txBody>
            <a:bodyPr lIns="0" tIns="0" rIns="0" bIns="0" rtlCol="0" anchor="t"/>
            <a:lstStyle/>
            <a:p>
              <a:pPr algn="l">
                <a:lnSpc>
                  <a:spcPts val="8813"/>
                </a:lnSpc>
              </a:pPr>
              <a:r>
                <a:rPr lang="en-US" sz="8902" b="1" spc="-418">
                  <a:solidFill>
                    <a:srgbClr val="FFFFFF"/>
                  </a:solidFill>
                  <a:latin typeface="ITC Franklin Gothic LT Ultra-Bold"/>
                  <a:ea typeface="ITC Franklin Gothic LT Ultra-Bold"/>
                  <a:cs typeface="ITC Franklin Gothic LT Ultra-Bold"/>
                  <a:sym typeface="ITC Franklin Gothic LT Ultra-Bold"/>
                </a:rPr>
                <a:t>The Acceso Loan Fund: NALCAB’s small business loan participation program</a:t>
              </a:r>
            </a:p>
          </p:txBody>
        </p:sp>
      </p:grpSp>
      <p:sp>
        <p:nvSpPr>
          <p:cNvPr id="6" name="Freeform 6"/>
          <p:cNvSpPr/>
          <p:nvPr/>
        </p:nvSpPr>
        <p:spPr>
          <a:xfrm>
            <a:off x="13529800" y="325700"/>
            <a:ext cx="4758200" cy="9635598"/>
          </a:xfrm>
          <a:custGeom>
            <a:avLst/>
            <a:gdLst/>
            <a:ahLst/>
            <a:cxnLst/>
            <a:rect l="l" t="t" r="r" b="b"/>
            <a:pathLst>
              <a:path w="9735404" h="9635598">
                <a:moveTo>
                  <a:pt x="0" y="0"/>
                </a:moveTo>
                <a:lnTo>
                  <a:pt x="9735404" y="0"/>
                </a:lnTo>
                <a:lnTo>
                  <a:pt x="9735404" y="9635598"/>
                </a:lnTo>
                <a:lnTo>
                  <a:pt x="0" y="9635598"/>
                </a:lnTo>
                <a:lnTo>
                  <a:pt x="0" y="0"/>
                </a:lnTo>
                <a:close/>
              </a:path>
            </a:pathLst>
          </a:custGeom>
          <a:blipFill>
            <a:blip r:embed="rId4">
              <a:alphaModFix amt="50000"/>
            </a:blip>
            <a:stretch>
              <a:fillRect r="-89680"/>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700948"/>
            <a:ext cx="7660850" cy="1809750"/>
          </a:xfrm>
          <a:prstGeom prst="rect">
            <a:avLst/>
          </a:prstGeom>
        </p:spPr>
        <p:txBody>
          <a:bodyPr lIns="0" tIns="0" rIns="0" bIns="0" rtlCol="0" anchor="t">
            <a:spAutoFit/>
          </a:bodyPr>
          <a:lstStyle/>
          <a:p>
            <a:pPr marL="0" lvl="1" indent="0" algn="ctr">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Program goals</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623400" y="2247900"/>
            <a:ext cx="16594604" cy="3467099"/>
          </a:xfrm>
          <a:prstGeom prst="rect">
            <a:avLst/>
          </a:prstGeom>
        </p:spPr>
        <p:txBody>
          <a:bodyPr lIns="0" tIns="0" rIns="0" bIns="0" rtlCol="0" anchor="t">
            <a:spAutoFit/>
          </a:bodyPr>
          <a:lstStyle/>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Help NALCAB Members increase the number of small business loans they provide to their customers.​</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Improve NALCAB Members’ loan economics and overall profitability of their lending programs. ​</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Help NALCAB Members preserve and expand their relationship with existing customers and increase their reach to prospective customers in their communities. ​</a:t>
            </a:r>
          </a:p>
          <a:p>
            <a:pPr algn="l">
              <a:lnSpc>
                <a:spcPts val="4500"/>
              </a:lnSpc>
            </a:pPr>
            <a:r>
              <a:rPr lang="en-US" sz="3000">
                <a:solidFill>
                  <a:srgbClr val="1B1E1C"/>
                </a:solidFill>
                <a:latin typeface="ITC Franklin Gothic LT"/>
                <a:ea typeface="ITC Franklin Gothic LT"/>
                <a:cs typeface="ITC Franklin Gothic LT"/>
                <a:sym typeface="ITC Franklin Gothic LT"/>
              </a:rPr>
              <a:t>​</a:t>
            </a:r>
          </a:p>
        </p:txBody>
      </p:sp>
      <p:grpSp>
        <p:nvGrpSpPr>
          <p:cNvPr id="9" name="Group 7">
            <a:extLst>
              <a:ext uri="{FF2B5EF4-FFF2-40B4-BE49-F238E27FC236}">
                <a16:creationId xmlns:a16="http://schemas.microsoft.com/office/drawing/2014/main" id="{E8717C67-5CCD-9F59-DAF1-5A2856CB2257}"/>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F36D40F6-395B-7A79-C984-6295953672C9}"/>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26420D4D-133C-55C1-69DF-D380D510C5A5}"/>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590550"/>
            <a:ext cx="15451945" cy="1809750"/>
          </a:xfrm>
          <a:prstGeom prst="rect">
            <a:avLst/>
          </a:prstGeom>
        </p:spPr>
        <p:txBody>
          <a:bodyPr lIns="0" tIns="0" rIns="0" bIns="0" rtlCol="0" anchor="t">
            <a:spAutoFit/>
          </a:bodyPr>
          <a:lstStyle/>
          <a:p>
            <a:pPr marL="0" lvl="1" indent="0" algn="ctr">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How Does the Program Work?</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23400" y="2247900"/>
            <a:ext cx="16391702" cy="5181599"/>
          </a:xfrm>
          <a:prstGeom prst="rect">
            <a:avLst/>
          </a:prstGeom>
        </p:spPr>
        <p:txBody>
          <a:bodyPr lIns="0" tIns="0" rIns="0" bIns="0" rtlCol="0" anchor="t">
            <a:spAutoFit/>
          </a:bodyPr>
          <a:lstStyle/>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NALCAB Members can participate out up to 95% of a small business loan to Acceso while funding the remaining portion and servicing the loans through repayment. ​</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Members collect and keep the entirety of any origination fee charged to their customers and receive a recurring $25 monthly servicing fee from Acceso.​</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Members collect interest and principal payments from their customers and each quarter transfer to Acceso its corresponding portion of interest and principal minus the $25 monthly servicing fee they accrue for servicing the loan in accordance with their respective loan policies and procedures.​</a:t>
            </a:r>
          </a:p>
          <a:p>
            <a:pPr algn="l">
              <a:lnSpc>
                <a:spcPts val="4500"/>
              </a:lnSpc>
            </a:pPr>
            <a:r>
              <a:rPr lang="en-US" sz="3000">
                <a:solidFill>
                  <a:srgbClr val="1B1E1C"/>
                </a:solidFill>
                <a:latin typeface="ITC Franklin Gothic LT"/>
                <a:ea typeface="ITC Franklin Gothic LT"/>
                <a:cs typeface="ITC Franklin Gothic LT"/>
                <a:sym typeface="ITC Franklin Gothic LT"/>
              </a:rPr>
              <a:t>​</a:t>
            </a:r>
          </a:p>
        </p:txBody>
      </p:sp>
      <p:grpSp>
        <p:nvGrpSpPr>
          <p:cNvPr id="9" name="Group 7">
            <a:extLst>
              <a:ext uri="{FF2B5EF4-FFF2-40B4-BE49-F238E27FC236}">
                <a16:creationId xmlns:a16="http://schemas.microsoft.com/office/drawing/2014/main" id="{6211FE54-5162-5BC5-19F1-6CD0755B6DD8}"/>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10EFEBE0-9DDE-0101-200C-F8DD07AE15C6}"/>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653AD080-1903-29A1-74CD-774A046DC98B}"/>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590550"/>
            <a:ext cx="15451945" cy="1809750"/>
          </a:xfrm>
          <a:prstGeom prst="rect">
            <a:avLst/>
          </a:prstGeom>
        </p:spPr>
        <p:txBody>
          <a:bodyPr lIns="0" tIns="0" rIns="0" bIns="0" rtlCol="0" anchor="t">
            <a:spAutoFit/>
          </a:bodyPr>
          <a:lstStyle/>
          <a:p>
            <a:pPr marL="0" lvl="1" indent="0"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Member Eligibility</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23400" y="2247900"/>
            <a:ext cx="17015102" cy="1752599"/>
          </a:xfrm>
          <a:prstGeom prst="rect">
            <a:avLst/>
          </a:prstGeom>
        </p:spPr>
        <p:txBody>
          <a:bodyPr lIns="0" tIns="0" rIns="0" bIns="0" rtlCol="0" anchor="t">
            <a:spAutoFit/>
          </a:bodyPr>
          <a:lstStyle/>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NALCAB Member with Board-approved Loan Policies and Procedures and a small business loan program that has been in place for at least 3 years.​</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Small business loan portfolio’s historical net losses below 10% of total originations.​</a:t>
            </a:r>
          </a:p>
        </p:txBody>
      </p:sp>
      <p:grpSp>
        <p:nvGrpSpPr>
          <p:cNvPr id="9" name="Group 7">
            <a:extLst>
              <a:ext uri="{FF2B5EF4-FFF2-40B4-BE49-F238E27FC236}">
                <a16:creationId xmlns:a16="http://schemas.microsoft.com/office/drawing/2014/main" id="{5CBF88F8-C8C7-840B-65B2-15B893EA9222}"/>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85BE70EB-F94F-D95A-37A8-C784E4B6E330}"/>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4001CB87-EF81-BB05-3B79-4B376CCDBF1F}"/>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590550"/>
            <a:ext cx="15451945" cy="1809750"/>
          </a:xfrm>
          <a:prstGeom prst="rect">
            <a:avLst/>
          </a:prstGeom>
        </p:spPr>
        <p:txBody>
          <a:bodyPr lIns="0" tIns="0" rIns="0" bIns="0" rtlCol="0" anchor="t">
            <a:spAutoFit/>
          </a:bodyPr>
          <a:lstStyle/>
          <a:p>
            <a:pPr marL="0" lvl="1" indent="0"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Qualified Loans</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23400" y="2247900"/>
            <a:ext cx="16506670" cy="3467099"/>
          </a:xfrm>
          <a:prstGeom prst="rect">
            <a:avLst/>
          </a:prstGeom>
        </p:spPr>
        <p:txBody>
          <a:bodyPr lIns="0" tIns="0" rIns="0" bIns="0" rtlCol="0" anchor="t">
            <a:spAutoFit/>
          </a:bodyPr>
          <a:lstStyle/>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Total Loan amount between $50,000 and $500,000.​</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Fully amortizing term loans (no loans with balloon payments, no lines of credit).​</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Fixed or Variable interest rate (no loans at 0% interest).​</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Secured with collateral according to lender’s policy.​</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Personal guarantee provided by Small Business Owner(s).​</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Loans to qualified Business (continued in next slide…)​</a:t>
            </a:r>
          </a:p>
        </p:txBody>
      </p:sp>
      <p:grpSp>
        <p:nvGrpSpPr>
          <p:cNvPr id="9" name="Group 7">
            <a:extLst>
              <a:ext uri="{FF2B5EF4-FFF2-40B4-BE49-F238E27FC236}">
                <a16:creationId xmlns:a16="http://schemas.microsoft.com/office/drawing/2014/main" id="{D9006C43-BDD4-D641-89D7-8BB616EFA19D}"/>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90CDAC58-CAE1-62E2-3ED7-64723DFC86BC}"/>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546B231A-A464-08AC-5E56-19823E73300A}"/>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590550"/>
            <a:ext cx="15451945" cy="1809750"/>
          </a:xfrm>
          <a:prstGeom prst="rect">
            <a:avLst/>
          </a:prstGeom>
        </p:spPr>
        <p:txBody>
          <a:bodyPr lIns="0" tIns="0" rIns="0" bIns="0" rtlCol="0" anchor="t">
            <a:spAutoFit/>
          </a:bodyPr>
          <a:lstStyle/>
          <a:p>
            <a:pPr marL="0" lvl="1" indent="0"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Qualified Loans</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23400" y="2247900"/>
            <a:ext cx="16525955" cy="7467599"/>
          </a:xfrm>
          <a:prstGeom prst="rect">
            <a:avLst/>
          </a:prstGeom>
        </p:spPr>
        <p:txBody>
          <a:bodyPr lIns="0" tIns="0" rIns="0" bIns="0" rtlCol="0" anchor="t">
            <a:spAutoFit/>
          </a:bodyPr>
          <a:lstStyle/>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Loans to qualified Business:​</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For profit businesses with Employee Identification Number (EIN). The program is open to business owners that are ITIN holders. ​</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Existing businesses with 1+ years in operations or startups/less than 1 year in operations with alternate source of income.​</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Ability to repay the loan in accordance with lender guidelines, with minimum Debt Service Coverage Ratio (DSCR) of 1.0x (business or global).​</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Business Owners must meet Lender’s credit guidelines.​</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Acceptable industries according to Lender’s guidelines.​</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NALCAB will evaluate participation requests from Members and decide on purchasing the proposed portion of the loan based on the criteria described above, as well as sector, geographic, and/or lender concentration of Acceso’s loan portfolio and other risk management considerations.​</a:t>
            </a:r>
          </a:p>
        </p:txBody>
      </p:sp>
      <p:grpSp>
        <p:nvGrpSpPr>
          <p:cNvPr id="9" name="Group 7">
            <a:extLst>
              <a:ext uri="{FF2B5EF4-FFF2-40B4-BE49-F238E27FC236}">
                <a16:creationId xmlns:a16="http://schemas.microsoft.com/office/drawing/2014/main" id="{68BD41C6-211F-6488-212A-D3EE5A346C34}"/>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18DFDC12-EF5E-F54B-04A4-2638ABF1DA23}"/>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3A8248F9-926B-29C5-DCFC-2743B0375992}"/>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590550"/>
            <a:ext cx="15451945" cy="1809750"/>
          </a:xfrm>
          <a:prstGeom prst="rect">
            <a:avLst/>
          </a:prstGeom>
        </p:spPr>
        <p:txBody>
          <a:bodyPr lIns="0" tIns="0" rIns="0" bIns="0" rtlCol="0" anchor="t">
            <a:spAutoFit/>
          </a:bodyPr>
          <a:lstStyle/>
          <a:p>
            <a:pPr marL="0" lvl="1" indent="0"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Program Mechanics:</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23400" y="2247900"/>
            <a:ext cx="17214719" cy="6896100"/>
          </a:xfrm>
          <a:prstGeom prst="rect">
            <a:avLst/>
          </a:prstGeom>
        </p:spPr>
        <p:txBody>
          <a:bodyPr lIns="0" tIns="0" rIns="0" bIns="0" rtlCol="0" anchor="t">
            <a:spAutoFit/>
          </a:bodyPr>
          <a:lstStyle/>
          <a:p>
            <a:pPr marL="647700" lvl="1" indent="-323850" algn="l">
              <a:lnSpc>
                <a:spcPts val="4500"/>
              </a:lnSpc>
              <a:spcBef>
                <a:spcPct val="0"/>
              </a:spcBef>
              <a:buAutoNum type="arabicPeriod"/>
            </a:pPr>
            <a:r>
              <a:rPr lang="en-US" sz="3000">
                <a:solidFill>
                  <a:srgbClr val="1B1E1C"/>
                </a:solidFill>
                <a:latin typeface="ITC Franklin Gothic LT"/>
                <a:ea typeface="ITC Franklin Gothic LT"/>
                <a:cs typeface="ITC Franklin Gothic LT"/>
                <a:sym typeface="ITC Franklin Gothic LT"/>
              </a:rPr>
              <a:t>NALCAB Members conduct initial loan underwriting using their own guidelines.​</a:t>
            </a:r>
          </a:p>
          <a:p>
            <a:pPr marL="647700" lvl="1" indent="-323850" algn="l">
              <a:lnSpc>
                <a:spcPts val="4500"/>
              </a:lnSpc>
              <a:spcBef>
                <a:spcPct val="0"/>
              </a:spcBef>
              <a:buAutoNum type="arabicPeriod"/>
            </a:pPr>
            <a:r>
              <a:rPr lang="en-US" sz="3000">
                <a:solidFill>
                  <a:srgbClr val="1B1E1C"/>
                </a:solidFill>
                <a:latin typeface="ITC Franklin Gothic LT"/>
                <a:ea typeface="ITC Franklin Gothic LT"/>
                <a:cs typeface="ITC Franklin Gothic LT"/>
                <a:sym typeface="ITC Franklin Gothic LT"/>
              </a:rPr>
              <a:t>NALCAB reviews Member’s participation request and communicates its decision within 2 to 4 business days.​</a:t>
            </a:r>
          </a:p>
          <a:p>
            <a:pPr marL="647700" lvl="1" indent="-323850" algn="l">
              <a:lnSpc>
                <a:spcPts val="4500"/>
              </a:lnSpc>
              <a:spcBef>
                <a:spcPct val="0"/>
              </a:spcBef>
              <a:buAutoNum type="arabicPeriod"/>
            </a:pPr>
            <a:r>
              <a:rPr lang="en-US" sz="3000">
                <a:solidFill>
                  <a:srgbClr val="1B1E1C"/>
                </a:solidFill>
                <a:latin typeface="ITC Franklin Gothic LT"/>
                <a:ea typeface="ITC Franklin Gothic LT"/>
                <a:cs typeface="ITC Franklin Gothic LT"/>
                <a:sym typeface="ITC Franklin Gothic LT"/>
              </a:rPr>
              <a:t>If parties decide to move forward, Member and Acceso execute a Loan Participation Agreement (contract template is available for Members to review at any point during the process upon request).​</a:t>
            </a:r>
          </a:p>
          <a:p>
            <a:pPr marL="647700" lvl="1" indent="-323850" algn="l">
              <a:lnSpc>
                <a:spcPts val="4500"/>
              </a:lnSpc>
              <a:spcBef>
                <a:spcPct val="0"/>
              </a:spcBef>
              <a:buAutoNum type="arabicPeriod"/>
            </a:pPr>
            <a:r>
              <a:rPr lang="en-US" sz="3000">
                <a:solidFill>
                  <a:srgbClr val="1B1E1C"/>
                </a:solidFill>
                <a:latin typeface="ITC Franklin Gothic LT"/>
                <a:ea typeface="ITC Franklin Gothic LT"/>
                <a:cs typeface="ITC Franklin Gothic LT"/>
                <a:sym typeface="ITC Franklin Gothic LT"/>
              </a:rPr>
              <a:t>Acceso transfers the price of its participation to the Member upon closing of the Member’s loan to its customer and after NALCAB receives a copy of the end loan documentation.​</a:t>
            </a:r>
          </a:p>
          <a:p>
            <a:pPr marL="647700" lvl="1" indent="-323850" algn="l">
              <a:lnSpc>
                <a:spcPts val="4500"/>
              </a:lnSpc>
              <a:spcBef>
                <a:spcPct val="0"/>
              </a:spcBef>
              <a:buAutoNum type="arabicPeriod"/>
            </a:pPr>
            <a:r>
              <a:rPr lang="en-US" sz="3000">
                <a:solidFill>
                  <a:srgbClr val="1B1E1C"/>
                </a:solidFill>
                <a:latin typeface="ITC Franklin Gothic LT"/>
                <a:ea typeface="ITC Franklin Gothic LT"/>
                <a:cs typeface="ITC Franklin Gothic LT"/>
                <a:sym typeface="ITC Franklin Gothic LT"/>
              </a:rPr>
              <a:t>Members collect interest and principal payments from their customers and each quarter transfer to Acceso its corresponding portion of interest and principal minus the $25 monthly servicing fee they accrue for servicing the loan in accordance with their respective loan policies and procedures, along with a quarterly portfolio performance report.</a:t>
            </a:r>
          </a:p>
        </p:txBody>
      </p:sp>
      <p:grpSp>
        <p:nvGrpSpPr>
          <p:cNvPr id="9" name="Group 7">
            <a:extLst>
              <a:ext uri="{FF2B5EF4-FFF2-40B4-BE49-F238E27FC236}">
                <a16:creationId xmlns:a16="http://schemas.microsoft.com/office/drawing/2014/main" id="{EADEC7D5-5C51-EBE0-63A8-CB968F59C9BD}"/>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7A9C521B-5215-F062-2D74-5E5C33417AF0}"/>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B5555BA4-6828-3844-E60A-D467D4523F8A}"/>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875685" y="2770316"/>
            <a:ext cx="15860067" cy="6905607"/>
          </a:xfrm>
          <a:prstGeom prst="rect">
            <a:avLst/>
          </a:prstGeom>
        </p:spPr>
        <p:txBody>
          <a:bodyPr lIns="0" tIns="0" rIns="0" bIns="0" rtlCol="0" anchor="t">
            <a:spAutoFit/>
          </a:bodyPr>
          <a:lstStyle/>
          <a:p>
            <a:pPr algn="l">
              <a:lnSpc>
                <a:spcPts val="6000"/>
              </a:lnSpc>
              <a:spcBef>
                <a:spcPct val="0"/>
              </a:spcBef>
            </a:pPr>
            <a:r>
              <a:rPr lang="en-US" sz="4000">
                <a:solidFill>
                  <a:srgbClr val="1B1E1C"/>
                </a:solidFill>
                <a:latin typeface="ITC Franklin Gothic LT"/>
                <a:ea typeface="ITC Franklin Gothic LT"/>
                <a:cs typeface="ITC Franklin Gothic LT"/>
                <a:sym typeface="ITC Franklin Gothic LT"/>
              </a:rPr>
              <a:t>Preserve and expand NALCAB Members’ relationships with their small business customers and increase their reach to prospective customers in their communities.​</a:t>
            </a:r>
          </a:p>
          <a:p>
            <a:pPr algn="l">
              <a:lnSpc>
                <a:spcPts val="6000"/>
              </a:lnSpc>
              <a:spcBef>
                <a:spcPct val="0"/>
              </a:spcBef>
            </a:pPr>
            <a:endParaRPr lang="en-US" sz="4000">
              <a:solidFill>
                <a:srgbClr val="1B1E1C"/>
              </a:solidFill>
              <a:latin typeface="ITC Franklin Gothic LT"/>
              <a:ea typeface="ITC Franklin Gothic LT"/>
              <a:cs typeface="ITC Franklin Gothic LT"/>
              <a:sym typeface="ITC Franklin Gothic LT"/>
            </a:endParaRPr>
          </a:p>
          <a:p>
            <a:pPr algn="l">
              <a:lnSpc>
                <a:spcPts val="6000"/>
              </a:lnSpc>
              <a:spcBef>
                <a:spcPct val="0"/>
              </a:spcBef>
            </a:pPr>
            <a:r>
              <a:rPr lang="en-US" sz="4000">
                <a:solidFill>
                  <a:srgbClr val="1B1E1C"/>
                </a:solidFill>
                <a:latin typeface="ITC Franklin Gothic LT"/>
                <a:ea typeface="ITC Franklin Gothic LT"/>
                <a:cs typeface="ITC Franklin Gothic LT"/>
                <a:sym typeface="ITC Franklin Gothic LT"/>
              </a:rPr>
              <a:t>Grow small business loan portfolio without having to fund 100% of loan proceeds. Free up lending capital for additional reach.​</a:t>
            </a:r>
          </a:p>
          <a:p>
            <a:pPr algn="l">
              <a:lnSpc>
                <a:spcPts val="6000"/>
              </a:lnSpc>
              <a:spcBef>
                <a:spcPct val="0"/>
              </a:spcBef>
            </a:pPr>
            <a:endParaRPr lang="en-US" sz="4000">
              <a:solidFill>
                <a:srgbClr val="1B1E1C"/>
              </a:solidFill>
              <a:latin typeface="ITC Franklin Gothic LT"/>
              <a:ea typeface="ITC Franklin Gothic LT"/>
              <a:cs typeface="ITC Franklin Gothic LT"/>
              <a:sym typeface="ITC Franklin Gothic LT"/>
            </a:endParaRPr>
          </a:p>
          <a:p>
            <a:pPr algn="l">
              <a:lnSpc>
                <a:spcPts val="6000"/>
              </a:lnSpc>
              <a:spcBef>
                <a:spcPct val="0"/>
              </a:spcBef>
            </a:pPr>
            <a:r>
              <a:rPr lang="en-US" sz="4000">
                <a:solidFill>
                  <a:srgbClr val="1B1E1C"/>
                </a:solidFill>
                <a:latin typeface="ITC Franklin Gothic LT"/>
                <a:ea typeface="ITC Franklin Gothic LT"/>
                <a:cs typeface="ITC Franklin Gothic LT"/>
                <a:sym typeface="ITC Franklin Gothic LT"/>
              </a:rPr>
              <a:t>Improved loan economics and lending program profitability.​</a:t>
            </a:r>
          </a:p>
          <a:p>
            <a:pPr algn="l">
              <a:lnSpc>
                <a:spcPts val="6000"/>
              </a:lnSpc>
              <a:spcBef>
                <a:spcPct val="0"/>
              </a:spcBef>
            </a:pPr>
            <a:r>
              <a:rPr lang="en-US" sz="4000">
                <a:solidFill>
                  <a:srgbClr val="1B1E1C"/>
                </a:solidFill>
                <a:latin typeface="ITC Franklin Gothic LT"/>
                <a:ea typeface="ITC Franklin Gothic LT"/>
                <a:cs typeface="ITC Franklin Gothic LT"/>
                <a:sym typeface="ITC Franklin Gothic LT"/>
              </a:rPr>
              <a:t>​</a:t>
            </a:r>
          </a:p>
        </p:txBody>
      </p:sp>
      <p:sp>
        <p:nvSpPr>
          <p:cNvPr id="8" name="Freeform 8"/>
          <p:cNvSpPr/>
          <p:nvPr/>
        </p:nvSpPr>
        <p:spPr>
          <a:xfrm>
            <a:off x="837244" y="2970341"/>
            <a:ext cx="634141" cy="581032"/>
          </a:xfrm>
          <a:custGeom>
            <a:avLst/>
            <a:gdLst/>
            <a:ahLst/>
            <a:cxnLst/>
            <a:rect l="l" t="t" r="r" b="b"/>
            <a:pathLst>
              <a:path w="634141" h="581032">
                <a:moveTo>
                  <a:pt x="0" y="0"/>
                </a:moveTo>
                <a:lnTo>
                  <a:pt x="634141" y="0"/>
                </a:lnTo>
                <a:lnTo>
                  <a:pt x="634141" y="581032"/>
                </a:lnTo>
                <a:lnTo>
                  <a:pt x="0" y="5810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623400" y="655766"/>
            <a:ext cx="15451945" cy="1809750"/>
          </a:xfrm>
          <a:prstGeom prst="rect">
            <a:avLst/>
          </a:prstGeom>
        </p:spPr>
        <p:txBody>
          <a:bodyPr lIns="0" tIns="0" rIns="0" bIns="0" rtlCol="0" anchor="t">
            <a:spAutoFit/>
          </a:bodyPr>
          <a:lstStyle/>
          <a:p>
            <a:pPr marL="0" lvl="1" indent="0"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Benefits</a:t>
            </a:r>
          </a:p>
        </p:txBody>
      </p:sp>
      <p:sp>
        <p:nvSpPr>
          <p:cNvPr id="10" name="Freeform 10"/>
          <p:cNvSpPr/>
          <p:nvPr/>
        </p:nvSpPr>
        <p:spPr>
          <a:xfrm>
            <a:off x="837244" y="6042142"/>
            <a:ext cx="634141" cy="581032"/>
          </a:xfrm>
          <a:custGeom>
            <a:avLst/>
            <a:gdLst/>
            <a:ahLst/>
            <a:cxnLst/>
            <a:rect l="l" t="t" r="r" b="b"/>
            <a:pathLst>
              <a:path w="634141" h="581032">
                <a:moveTo>
                  <a:pt x="0" y="0"/>
                </a:moveTo>
                <a:lnTo>
                  <a:pt x="634141" y="0"/>
                </a:lnTo>
                <a:lnTo>
                  <a:pt x="634141" y="581032"/>
                </a:lnTo>
                <a:lnTo>
                  <a:pt x="0" y="5810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837244" y="8240999"/>
            <a:ext cx="634141" cy="581032"/>
          </a:xfrm>
          <a:custGeom>
            <a:avLst/>
            <a:gdLst/>
            <a:ahLst/>
            <a:cxnLst/>
            <a:rect l="l" t="t" r="r" b="b"/>
            <a:pathLst>
              <a:path w="634141" h="581032">
                <a:moveTo>
                  <a:pt x="0" y="0"/>
                </a:moveTo>
                <a:lnTo>
                  <a:pt x="634141" y="0"/>
                </a:lnTo>
                <a:lnTo>
                  <a:pt x="634141" y="581032"/>
                </a:lnTo>
                <a:lnTo>
                  <a:pt x="0" y="5810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7">
            <a:extLst>
              <a:ext uri="{FF2B5EF4-FFF2-40B4-BE49-F238E27FC236}">
                <a16:creationId xmlns:a16="http://schemas.microsoft.com/office/drawing/2014/main" id="{DFEEC01A-3C46-CD65-EE55-32216569D912}"/>
              </a:ext>
            </a:extLst>
          </p:cNvPr>
          <p:cNvGrpSpPr/>
          <p:nvPr/>
        </p:nvGrpSpPr>
        <p:grpSpPr>
          <a:xfrm>
            <a:off x="0" y="10176447"/>
            <a:ext cx="18288000" cy="110553"/>
            <a:chOff x="0" y="0"/>
            <a:chExt cx="5125513" cy="812800"/>
          </a:xfrm>
        </p:grpSpPr>
        <p:sp>
          <p:nvSpPr>
            <p:cNvPr id="13" name="Freeform 8">
              <a:extLst>
                <a:ext uri="{FF2B5EF4-FFF2-40B4-BE49-F238E27FC236}">
                  <a16:creationId xmlns:a16="http://schemas.microsoft.com/office/drawing/2014/main" id="{2219A960-9616-B7E1-CDC0-C07B1E0D3FC2}"/>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4" name="TextBox 9">
              <a:extLst>
                <a:ext uri="{FF2B5EF4-FFF2-40B4-BE49-F238E27FC236}">
                  <a16:creationId xmlns:a16="http://schemas.microsoft.com/office/drawing/2014/main" id="{77BF978D-CEFF-A9CA-0CF1-C4C2CE3C830E}"/>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7" name="Freeform 7"/>
          <p:cNvSpPr/>
          <p:nvPr/>
        </p:nvSpPr>
        <p:spPr>
          <a:xfrm>
            <a:off x="1668618" y="2734323"/>
            <a:ext cx="4676689" cy="5931759"/>
          </a:xfrm>
          <a:custGeom>
            <a:avLst/>
            <a:gdLst/>
            <a:ahLst/>
            <a:cxnLst/>
            <a:rect l="l" t="t" r="r" b="b"/>
            <a:pathLst>
              <a:path w="4676689" h="5931759">
                <a:moveTo>
                  <a:pt x="0" y="0"/>
                </a:moveTo>
                <a:lnTo>
                  <a:pt x="4676689" y="0"/>
                </a:lnTo>
                <a:lnTo>
                  <a:pt x="4676689" y="5931759"/>
                </a:lnTo>
                <a:lnTo>
                  <a:pt x="0" y="5931759"/>
                </a:lnTo>
                <a:lnTo>
                  <a:pt x="0" y="0"/>
                </a:lnTo>
                <a:close/>
              </a:path>
            </a:pathLst>
          </a:custGeom>
          <a:blipFill>
            <a:blip r:embed="rId4"/>
            <a:stretch>
              <a:fillRect t="-2493"/>
            </a:stretch>
          </a:blipFill>
        </p:spPr>
        <p:txBody>
          <a:bodyPr/>
          <a:lstStyle/>
          <a:p>
            <a:endParaRPr lang="en-US"/>
          </a:p>
        </p:txBody>
      </p:sp>
      <p:sp>
        <p:nvSpPr>
          <p:cNvPr id="8" name="Freeform 8"/>
          <p:cNvSpPr/>
          <p:nvPr/>
        </p:nvSpPr>
        <p:spPr>
          <a:xfrm>
            <a:off x="8391706" y="2628510"/>
            <a:ext cx="8067008" cy="6037572"/>
          </a:xfrm>
          <a:custGeom>
            <a:avLst/>
            <a:gdLst/>
            <a:ahLst/>
            <a:cxnLst/>
            <a:rect l="l" t="t" r="r" b="b"/>
            <a:pathLst>
              <a:path w="8067008" h="6037572">
                <a:moveTo>
                  <a:pt x="0" y="0"/>
                </a:moveTo>
                <a:lnTo>
                  <a:pt x="8067008" y="0"/>
                </a:lnTo>
                <a:lnTo>
                  <a:pt x="8067008" y="6037572"/>
                </a:lnTo>
                <a:lnTo>
                  <a:pt x="0" y="60375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623400" y="590550"/>
            <a:ext cx="15451945" cy="1809750"/>
          </a:xfrm>
          <a:prstGeom prst="rect">
            <a:avLst/>
          </a:prstGeom>
        </p:spPr>
        <p:txBody>
          <a:bodyPr lIns="0" tIns="0" rIns="0" bIns="0" rtlCol="0" anchor="t">
            <a:spAutoFit/>
          </a:bodyPr>
          <a:lstStyle/>
          <a:p>
            <a:pPr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Success Stories</a:t>
            </a:r>
          </a:p>
        </p:txBody>
      </p:sp>
      <p:sp>
        <p:nvSpPr>
          <p:cNvPr id="10" name="TextBox 10"/>
          <p:cNvSpPr txBox="1"/>
          <p:nvPr/>
        </p:nvSpPr>
        <p:spPr>
          <a:xfrm>
            <a:off x="0" y="9105900"/>
            <a:ext cx="18288000" cy="609581"/>
          </a:xfrm>
          <a:prstGeom prst="rect">
            <a:avLst/>
          </a:prstGeom>
        </p:spPr>
        <p:txBody>
          <a:bodyPr lIns="0" tIns="0" rIns="0" bIns="0" rtlCol="0" anchor="t">
            <a:spAutoFit/>
          </a:bodyPr>
          <a:lstStyle/>
          <a:p>
            <a:pPr algn="ctr">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Participation Loan with HICA to fund Los Valedores Mexican Food ​</a:t>
            </a:r>
          </a:p>
        </p:txBody>
      </p:sp>
      <p:grpSp>
        <p:nvGrpSpPr>
          <p:cNvPr id="11" name="Group 7">
            <a:extLst>
              <a:ext uri="{FF2B5EF4-FFF2-40B4-BE49-F238E27FC236}">
                <a16:creationId xmlns:a16="http://schemas.microsoft.com/office/drawing/2014/main" id="{73E788D1-9401-976C-1124-96A49C49F750}"/>
              </a:ext>
            </a:extLst>
          </p:cNvPr>
          <p:cNvGrpSpPr/>
          <p:nvPr/>
        </p:nvGrpSpPr>
        <p:grpSpPr>
          <a:xfrm>
            <a:off x="0" y="10176447"/>
            <a:ext cx="18288000" cy="110553"/>
            <a:chOff x="0" y="0"/>
            <a:chExt cx="5125513" cy="812800"/>
          </a:xfrm>
        </p:grpSpPr>
        <p:sp>
          <p:nvSpPr>
            <p:cNvPr id="12" name="Freeform 8">
              <a:extLst>
                <a:ext uri="{FF2B5EF4-FFF2-40B4-BE49-F238E27FC236}">
                  <a16:creationId xmlns:a16="http://schemas.microsoft.com/office/drawing/2014/main" id="{81C6EC28-F01A-E4D8-32CA-D4AF81DC2E63}"/>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3" name="TextBox 9">
              <a:extLst>
                <a:ext uri="{FF2B5EF4-FFF2-40B4-BE49-F238E27FC236}">
                  <a16:creationId xmlns:a16="http://schemas.microsoft.com/office/drawing/2014/main" id="{52E33AD8-BF6C-2CBB-6C2B-93D23BB69932}"/>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3400" y="590550"/>
            <a:ext cx="15451945" cy="1809750"/>
          </a:xfrm>
          <a:prstGeom prst="rect">
            <a:avLst/>
          </a:prstGeom>
        </p:spPr>
        <p:txBody>
          <a:bodyPr lIns="0" tIns="0" rIns="0" bIns="0" rtlCol="0" anchor="t">
            <a:spAutoFit/>
          </a:bodyPr>
          <a:lstStyle/>
          <a:p>
            <a:pPr algn="l">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Q&amp;A</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623400" y="2247900"/>
            <a:ext cx="17112352" cy="7467581"/>
          </a:xfrm>
          <a:prstGeom prst="rect">
            <a:avLst/>
          </a:prstGeom>
        </p:spPr>
        <p:txBody>
          <a:bodyPr lIns="0" tIns="0" rIns="0" bIns="0" rtlCol="0" anchor="t">
            <a:spAutoFit/>
          </a:bodyPr>
          <a:lstStyle/>
          <a:p>
            <a:pPr algn="l">
              <a:lnSpc>
                <a:spcPts val="4500"/>
              </a:lnSpc>
              <a:spcBef>
                <a:spcPct val="0"/>
              </a:spcBef>
            </a:pPr>
            <a:r>
              <a:rPr lang="en-US" sz="3000" b="1">
                <a:solidFill>
                  <a:srgbClr val="1B1E1C"/>
                </a:solidFill>
                <a:latin typeface="ITC Franklin Gothic LT Semi-Bold"/>
                <a:ea typeface="ITC Franklin Gothic LT Semi-Bold"/>
                <a:cs typeface="ITC Franklin Gothic LT Semi-Bold"/>
                <a:sym typeface="ITC Franklin Gothic LT Semi-Bold"/>
              </a:rPr>
              <a:t>Department Email impactinvesting@nalcab.org​</a:t>
            </a:r>
          </a:p>
          <a:p>
            <a:pPr algn="l">
              <a:lnSpc>
                <a:spcPts val="4500"/>
              </a:lnSpc>
              <a:spcBef>
                <a:spcPct val="0"/>
              </a:spcBef>
            </a:pPr>
            <a:r>
              <a:rPr lang="en-US" sz="3000" b="1">
                <a:solidFill>
                  <a:srgbClr val="1B1E1C"/>
                </a:solidFill>
                <a:latin typeface="ITC Franklin Gothic LT Semi-Bold"/>
                <a:ea typeface="ITC Franklin Gothic LT Semi-Bold"/>
                <a:cs typeface="ITC Franklin Gothic LT Semi-Bold"/>
                <a:sym typeface="ITC Franklin Gothic LT Semi-Bold"/>
              </a:rPr>
              <a:t>​</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Brenda Lozano</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blozano@nalcab.org​</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Senior Director of Lending &amp; Asset Management​</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Melissa Rodriguez​</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mrodriguez@nalcab.org​</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Sr. Portfolio &amp; Lending Manager</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Barbara Maldonado</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bmaldonado@nalcab.org ​</a:t>
            </a:r>
          </a:p>
          <a:p>
            <a:pPr algn="l">
              <a:lnSpc>
                <a:spcPts val="4500"/>
              </a:lnSpc>
              <a:spcBef>
                <a:spcPct val="0"/>
              </a:spcBef>
            </a:pPr>
            <a:r>
              <a:rPr lang="en-US" sz="3000">
                <a:solidFill>
                  <a:srgbClr val="1B1E1C"/>
                </a:solidFill>
                <a:latin typeface="ITC Franklin Gothic LT"/>
                <a:ea typeface="ITC Franklin Gothic LT"/>
                <a:cs typeface="ITC Franklin Gothic LT"/>
                <a:sym typeface="ITC Franklin Gothic LT"/>
              </a:rPr>
              <a:t>Lending Program Manager</a:t>
            </a:r>
          </a:p>
        </p:txBody>
      </p:sp>
      <p:grpSp>
        <p:nvGrpSpPr>
          <p:cNvPr id="9" name="Group 7">
            <a:extLst>
              <a:ext uri="{FF2B5EF4-FFF2-40B4-BE49-F238E27FC236}">
                <a16:creationId xmlns:a16="http://schemas.microsoft.com/office/drawing/2014/main" id="{CAA22C97-5918-7491-2E43-02C82320E99B}"/>
              </a:ext>
            </a:extLst>
          </p:cNvPr>
          <p:cNvGrpSpPr/>
          <p:nvPr/>
        </p:nvGrpSpPr>
        <p:grpSpPr>
          <a:xfrm>
            <a:off x="0" y="10176447"/>
            <a:ext cx="18288000" cy="110553"/>
            <a:chOff x="0" y="0"/>
            <a:chExt cx="5125513" cy="812800"/>
          </a:xfrm>
        </p:grpSpPr>
        <p:sp>
          <p:nvSpPr>
            <p:cNvPr id="10" name="Freeform 8">
              <a:extLst>
                <a:ext uri="{FF2B5EF4-FFF2-40B4-BE49-F238E27FC236}">
                  <a16:creationId xmlns:a16="http://schemas.microsoft.com/office/drawing/2014/main" id="{D05B8D72-DB7F-B481-490F-AF367B131D58}"/>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1" name="TextBox 9">
              <a:extLst>
                <a:ext uri="{FF2B5EF4-FFF2-40B4-BE49-F238E27FC236}">
                  <a16:creationId xmlns:a16="http://schemas.microsoft.com/office/drawing/2014/main" id="{0A112CD6-3520-4CB1-8907-661831458394}"/>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4017"/>
        </a:solidFill>
        <a:effectLst/>
      </p:bgPr>
    </p:bg>
    <p:spTree>
      <p:nvGrpSpPr>
        <p:cNvPr id="1" name=""/>
        <p:cNvGrpSpPr/>
        <p:nvPr/>
      </p:nvGrpSpPr>
      <p:grpSpPr>
        <a:xfrm>
          <a:off x="0" y="0"/>
          <a:ext cx="0" cy="0"/>
          <a:chOff x="0" y="0"/>
          <a:chExt cx="0" cy="0"/>
        </a:xfrm>
      </p:grpSpPr>
      <p:sp>
        <p:nvSpPr>
          <p:cNvPr id="2" name="Freeform 2"/>
          <p:cNvSpPr/>
          <p:nvPr/>
        </p:nvSpPr>
        <p:spPr>
          <a:xfrm>
            <a:off x="4779609" y="4198485"/>
            <a:ext cx="7621198" cy="1890030"/>
          </a:xfrm>
          <a:custGeom>
            <a:avLst/>
            <a:gdLst/>
            <a:ahLst/>
            <a:cxnLst/>
            <a:rect l="l" t="t" r="r" b="b"/>
            <a:pathLst>
              <a:path w="7621198" h="1890030">
                <a:moveTo>
                  <a:pt x="0" y="0"/>
                </a:moveTo>
                <a:lnTo>
                  <a:pt x="7621197" y="0"/>
                </a:lnTo>
                <a:lnTo>
                  <a:pt x="7621197" y="1890030"/>
                </a:lnTo>
                <a:lnTo>
                  <a:pt x="0" y="189003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8455298"/>
            <a:ext cx="18288000" cy="3012000"/>
            <a:chOff x="0" y="0"/>
            <a:chExt cx="24384000" cy="4016000"/>
          </a:xfrm>
        </p:grpSpPr>
        <p:sp>
          <p:nvSpPr>
            <p:cNvPr id="4" name="Freeform 4"/>
            <p:cNvSpPr/>
            <p:nvPr/>
          </p:nvSpPr>
          <p:spPr>
            <a:xfrm>
              <a:off x="0" y="0"/>
              <a:ext cx="24384000" cy="4016000"/>
            </a:xfrm>
            <a:custGeom>
              <a:avLst/>
              <a:gdLst/>
              <a:ahLst/>
              <a:cxnLst/>
              <a:rect l="l" t="t" r="r" b="b"/>
              <a:pathLst>
                <a:path w="24384000" h="4016000">
                  <a:moveTo>
                    <a:pt x="0" y="0"/>
                  </a:moveTo>
                  <a:lnTo>
                    <a:pt x="24384000" y="0"/>
                  </a:lnTo>
                  <a:lnTo>
                    <a:pt x="24384000" y="4016000"/>
                  </a:lnTo>
                  <a:lnTo>
                    <a:pt x="0" y="4016000"/>
                  </a:lnTo>
                  <a:close/>
                </a:path>
              </a:pathLst>
            </a:custGeom>
            <a:solidFill>
              <a:srgbClr val="000000">
                <a:alpha val="0"/>
              </a:srgbClr>
            </a:solidFill>
          </p:spPr>
          <p:txBody>
            <a:bodyPr/>
            <a:lstStyle/>
            <a:p>
              <a:endParaRPr lang="en-US"/>
            </a:p>
          </p:txBody>
        </p:sp>
        <p:sp>
          <p:nvSpPr>
            <p:cNvPr id="5" name="TextBox 5"/>
            <p:cNvSpPr txBox="1"/>
            <p:nvPr/>
          </p:nvSpPr>
          <p:spPr>
            <a:xfrm>
              <a:off x="0" y="0"/>
              <a:ext cx="23977600" cy="4016000"/>
            </a:xfrm>
            <a:prstGeom prst="rect">
              <a:avLst/>
            </a:prstGeom>
          </p:spPr>
          <p:txBody>
            <a:bodyPr lIns="0" tIns="0" rIns="0" bIns="0" rtlCol="0" anchor="t"/>
            <a:lstStyle/>
            <a:p>
              <a:pPr algn="ctr">
                <a:lnSpc>
                  <a:spcPts val="5348"/>
                </a:lnSpc>
              </a:pPr>
              <a:r>
                <a:rPr lang="en-US" sz="5402" spc="-253" dirty="0">
                  <a:solidFill>
                    <a:srgbClr val="FFFFFF"/>
                  </a:solidFill>
                  <a:latin typeface="ITC Franklin Gothic LT"/>
                  <a:ea typeface="ITC Franklin Gothic LT"/>
                  <a:cs typeface="ITC Franklin Gothic LT"/>
                  <a:sym typeface="ITC Franklin Gothic LT"/>
                </a:rPr>
                <a:t>nalcab.org | info@nalcab.org | NALCAB San Antonio, TX Office: 5404 Wurzbach Rd, San Antonio, TX 78238</a:t>
              </a:r>
            </a:p>
          </p:txBody>
        </p:sp>
      </p:grpSp>
      <p:sp>
        <p:nvSpPr>
          <p:cNvPr id="6" name="Freeform 6"/>
          <p:cNvSpPr/>
          <p:nvPr/>
        </p:nvSpPr>
        <p:spPr>
          <a:xfrm>
            <a:off x="13529800" y="325700"/>
            <a:ext cx="4758200" cy="9635598"/>
          </a:xfrm>
          <a:custGeom>
            <a:avLst/>
            <a:gdLst/>
            <a:ahLst/>
            <a:cxnLst/>
            <a:rect l="l" t="t" r="r" b="b"/>
            <a:pathLst>
              <a:path w="9735404" h="9635598">
                <a:moveTo>
                  <a:pt x="0" y="0"/>
                </a:moveTo>
                <a:lnTo>
                  <a:pt x="9735404" y="0"/>
                </a:lnTo>
                <a:lnTo>
                  <a:pt x="9735404" y="9635598"/>
                </a:lnTo>
                <a:lnTo>
                  <a:pt x="0" y="9635598"/>
                </a:lnTo>
                <a:lnTo>
                  <a:pt x="0" y="0"/>
                </a:lnTo>
                <a:close/>
              </a:path>
            </a:pathLst>
          </a:custGeom>
          <a:blipFill>
            <a:blip r:embed="rId4">
              <a:alphaModFix amt="50000"/>
            </a:blip>
            <a:stretch>
              <a:fillRect r="-104093"/>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3400" y="1467281"/>
            <a:ext cx="11349600" cy="1733119"/>
            <a:chOff x="0" y="0"/>
            <a:chExt cx="15132800" cy="2310826"/>
          </a:xfrm>
        </p:grpSpPr>
        <p:sp>
          <p:nvSpPr>
            <p:cNvPr id="3" name="Freeform 3"/>
            <p:cNvSpPr/>
            <p:nvPr/>
          </p:nvSpPr>
          <p:spPr>
            <a:xfrm>
              <a:off x="0" y="0"/>
              <a:ext cx="15132800" cy="2310826"/>
            </a:xfrm>
            <a:custGeom>
              <a:avLst/>
              <a:gdLst/>
              <a:ahLst/>
              <a:cxnLst/>
              <a:rect l="l" t="t" r="r" b="b"/>
              <a:pathLst>
                <a:path w="15132800" h="2310826">
                  <a:moveTo>
                    <a:pt x="0" y="0"/>
                  </a:moveTo>
                  <a:lnTo>
                    <a:pt x="15132800" y="0"/>
                  </a:lnTo>
                  <a:lnTo>
                    <a:pt x="15132800" y="2310826"/>
                  </a:lnTo>
                  <a:lnTo>
                    <a:pt x="0" y="2310826"/>
                  </a:lnTo>
                  <a:close/>
                </a:path>
              </a:pathLst>
            </a:custGeom>
            <a:solidFill>
              <a:srgbClr val="000000">
                <a:alpha val="0"/>
              </a:srgbClr>
            </a:solidFill>
          </p:spPr>
          <p:txBody>
            <a:bodyPr/>
            <a:lstStyle/>
            <a:p>
              <a:endParaRPr lang="en-US"/>
            </a:p>
          </p:txBody>
        </p:sp>
        <p:sp>
          <p:nvSpPr>
            <p:cNvPr id="4" name="TextBox 4"/>
            <p:cNvSpPr txBox="1"/>
            <p:nvPr/>
          </p:nvSpPr>
          <p:spPr>
            <a:xfrm>
              <a:off x="0" y="161925"/>
              <a:ext cx="15132800" cy="2148901"/>
            </a:xfrm>
            <a:prstGeom prst="rect">
              <a:avLst/>
            </a:prstGeom>
          </p:spPr>
          <p:txBody>
            <a:bodyPr lIns="0" tIns="0" rIns="0" bIns="0" rtlCol="0" anchor="t"/>
            <a:lstStyle/>
            <a:p>
              <a:pPr algn="l">
                <a:lnSpc>
                  <a:spcPts val="7200"/>
                </a:lnSpc>
              </a:pPr>
              <a:r>
                <a:rPr lang="en-US" sz="9000" b="1">
                  <a:solidFill>
                    <a:srgbClr val="0D4017"/>
                  </a:solidFill>
                  <a:latin typeface="ITC Franklin Gothic LT Condensed Semi-Bold"/>
                  <a:ea typeface="ITC Franklin Gothic LT Condensed Semi-Bold"/>
                  <a:cs typeface="ITC Franklin Gothic LT Condensed Semi-Bold"/>
                  <a:sym typeface="ITC Franklin Gothic LT Condensed Semi-Bold"/>
                </a:rPr>
                <a:t>Our Mission</a:t>
              </a:r>
            </a:p>
          </p:txBody>
        </p:sp>
      </p:grpSp>
      <p:sp>
        <p:nvSpPr>
          <p:cNvPr id="5" name="Freeform 5"/>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623400" y="5563031"/>
            <a:ext cx="11349600" cy="1733119"/>
            <a:chOff x="0" y="0"/>
            <a:chExt cx="15132800" cy="2310826"/>
          </a:xfrm>
        </p:grpSpPr>
        <p:sp>
          <p:nvSpPr>
            <p:cNvPr id="7" name="Freeform 7"/>
            <p:cNvSpPr/>
            <p:nvPr/>
          </p:nvSpPr>
          <p:spPr>
            <a:xfrm>
              <a:off x="0" y="0"/>
              <a:ext cx="15132800" cy="2310826"/>
            </a:xfrm>
            <a:custGeom>
              <a:avLst/>
              <a:gdLst/>
              <a:ahLst/>
              <a:cxnLst/>
              <a:rect l="l" t="t" r="r" b="b"/>
              <a:pathLst>
                <a:path w="15132800" h="2310826">
                  <a:moveTo>
                    <a:pt x="0" y="0"/>
                  </a:moveTo>
                  <a:lnTo>
                    <a:pt x="15132800" y="0"/>
                  </a:lnTo>
                  <a:lnTo>
                    <a:pt x="15132800" y="2310826"/>
                  </a:lnTo>
                  <a:lnTo>
                    <a:pt x="0" y="2310826"/>
                  </a:lnTo>
                  <a:close/>
                </a:path>
              </a:pathLst>
            </a:custGeom>
            <a:solidFill>
              <a:srgbClr val="000000">
                <a:alpha val="0"/>
              </a:srgbClr>
            </a:solidFill>
          </p:spPr>
          <p:txBody>
            <a:bodyPr/>
            <a:lstStyle/>
            <a:p>
              <a:endParaRPr lang="en-US"/>
            </a:p>
          </p:txBody>
        </p:sp>
        <p:sp>
          <p:nvSpPr>
            <p:cNvPr id="8" name="TextBox 8"/>
            <p:cNvSpPr txBox="1"/>
            <p:nvPr/>
          </p:nvSpPr>
          <p:spPr>
            <a:xfrm>
              <a:off x="0" y="161925"/>
              <a:ext cx="15132800" cy="2148901"/>
            </a:xfrm>
            <a:prstGeom prst="rect">
              <a:avLst/>
            </a:prstGeom>
          </p:spPr>
          <p:txBody>
            <a:bodyPr lIns="0" tIns="0" rIns="0" bIns="0" rtlCol="0" anchor="t"/>
            <a:lstStyle/>
            <a:p>
              <a:pPr algn="l">
                <a:lnSpc>
                  <a:spcPts val="7200"/>
                </a:lnSpc>
              </a:pPr>
              <a:r>
                <a:rPr lang="en-US" sz="9000" b="1">
                  <a:solidFill>
                    <a:srgbClr val="0D4017"/>
                  </a:solidFill>
                  <a:latin typeface="ITC Franklin Gothic LT Condensed Semi-Bold"/>
                  <a:ea typeface="ITC Franklin Gothic LT Condensed Semi-Bold"/>
                  <a:cs typeface="ITC Franklin Gothic LT Condensed Semi-Bold"/>
                  <a:sym typeface="ITC Franklin Gothic LT Condensed Semi-Bold"/>
                </a:rPr>
                <a:t>VISION</a:t>
              </a:r>
            </a:p>
          </p:txBody>
        </p:sp>
      </p:grpSp>
      <p:sp>
        <p:nvSpPr>
          <p:cNvPr id="9" name="Freeform 9"/>
          <p:cNvSpPr/>
          <p:nvPr/>
        </p:nvSpPr>
        <p:spPr>
          <a:xfrm>
            <a:off x="12670038" y="2248115"/>
            <a:ext cx="5427682" cy="7794982"/>
          </a:xfrm>
          <a:custGeom>
            <a:avLst/>
            <a:gdLst/>
            <a:ahLst/>
            <a:cxnLst/>
            <a:rect l="l" t="t" r="r" b="b"/>
            <a:pathLst>
              <a:path w="5427682" h="7794982">
                <a:moveTo>
                  <a:pt x="0" y="0"/>
                </a:moveTo>
                <a:lnTo>
                  <a:pt x="5427682" y="0"/>
                </a:lnTo>
                <a:lnTo>
                  <a:pt x="5427682" y="7794982"/>
                </a:lnTo>
                <a:lnTo>
                  <a:pt x="0" y="7794982"/>
                </a:lnTo>
                <a:lnTo>
                  <a:pt x="0" y="0"/>
                </a:lnTo>
                <a:close/>
              </a:path>
            </a:pathLst>
          </a:custGeom>
          <a:blipFill>
            <a:blip r:embed="rId4"/>
            <a:stretch>
              <a:fillRect l="-13460" r="-13460"/>
            </a:stretch>
          </a:blipFill>
        </p:spPr>
        <p:txBody>
          <a:bodyPr/>
          <a:lstStyle/>
          <a:p>
            <a:endParaRPr lang="en-US"/>
          </a:p>
        </p:txBody>
      </p:sp>
      <p:grpSp>
        <p:nvGrpSpPr>
          <p:cNvPr id="10" name="Group 10"/>
          <p:cNvGrpSpPr/>
          <p:nvPr/>
        </p:nvGrpSpPr>
        <p:grpSpPr>
          <a:xfrm>
            <a:off x="12670038" y="8442636"/>
            <a:ext cx="5427682" cy="1071395"/>
            <a:chOff x="0" y="0"/>
            <a:chExt cx="1429513" cy="282178"/>
          </a:xfrm>
        </p:grpSpPr>
        <p:sp>
          <p:nvSpPr>
            <p:cNvPr id="11" name="Freeform 11"/>
            <p:cNvSpPr/>
            <p:nvPr/>
          </p:nvSpPr>
          <p:spPr>
            <a:xfrm>
              <a:off x="0" y="0"/>
              <a:ext cx="1429513" cy="282178"/>
            </a:xfrm>
            <a:custGeom>
              <a:avLst/>
              <a:gdLst/>
              <a:ahLst/>
              <a:cxnLst/>
              <a:rect l="l" t="t" r="r" b="b"/>
              <a:pathLst>
                <a:path w="1429513" h="282178">
                  <a:moveTo>
                    <a:pt x="0" y="0"/>
                  </a:moveTo>
                  <a:lnTo>
                    <a:pt x="1429513" y="0"/>
                  </a:lnTo>
                  <a:lnTo>
                    <a:pt x="1429513" y="282178"/>
                  </a:lnTo>
                  <a:lnTo>
                    <a:pt x="0" y="282178"/>
                  </a:lnTo>
                  <a:close/>
                </a:path>
              </a:pathLst>
            </a:custGeom>
            <a:solidFill>
              <a:srgbClr val="A79EF8"/>
            </a:solidFill>
          </p:spPr>
          <p:txBody>
            <a:bodyPr/>
            <a:lstStyle/>
            <a:p>
              <a:endParaRPr lang="en-US"/>
            </a:p>
          </p:txBody>
        </p:sp>
        <p:sp>
          <p:nvSpPr>
            <p:cNvPr id="12" name="TextBox 12"/>
            <p:cNvSpPr txBox="1"/>
            <p:nvPr/>
          </p:nvSpPr>
          <p:spPr>
            <a:xfrm>
              <a:off x="0" y="-38100"/>
              <a:ext cx="1429513" cy="320278"/>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0" y="10176447"/>
            <a:ext cx="18288000" cy="110553"/>
            <a:chOff x="0" y="0"/>
            <a:chExt cx="5125513" cy="812800"/>
          </a:xfrm>
        </p:grpSpPr>
        <p:sp>
          <p:nvSpPr>
            <p:cNvPr id="14" name="Freeform 14"/>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5" name="TextBox 15"/>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623400" y="3095625"/>
            <a:ext cx="10686342" cy="2106295"/>
          </a:xfrm>
          <a:prstGeom prst="rect">
            <a:avLst/>
          </a:prstGeom>
        </p:spPr>
        <p:txBody>
          <a:bodyPr lIns="0" tIns="0" rIns="0" bIns="0" rtlCol="0" anchor="t">
            <a:spAutoFit/>
          </a:bodyPr>
          <a:lstStyle/>
          <a:p>
            <a:pPr algn="l">
              <a:lnSpc>
                <a:spcPts val="5374"/>
              </a:lnSpc>
            </a:pPr>
            <a:r>
              <a:rPr lang="en-US" sz="4299" spc="-21">
                <a:solidFill>
                  <a:srgbClr val="1B1E1C"/>
                </a:solidFill>
                <a:latin typeface="ITC Franklin Gothic LT"/>
                <a:ea typeface="ITC Franklin Gothic LT"/>
                <a:cs typeface="ITC Franklin Gothic LT"/>
                <a:sym typeface="ITC Franklin Gothic LT"/>
              </a:rPr>
              <a:t>Build transformational wealth in Latino communities to create a more prosperous future for the entire nation.</a:t>
            </a:r>
          </a:p>
        </p:txBody>
      </p:sp>
      <p:sp>
        <p:nvSpPr>
          <p:cNvPr id="17" name="TextBox 17"/>
          <p:cNvSpPr txBox="1"/>
          <p:nvPr/>
        </p:nvSpPr>
        <p:spPr>
          <a:xfrm>
            <a:off x="623400" y="7200900"/>
            <a:ext cx="10686342" cy="1955800"/>
          </a:xfrm>
          <a:prstGeom prst="rect">
            <a:avLst/>
          </a:prstGeom>
        </p:spPr>
        <p:txBody>
          <a:bodyPr lIns="0" tIns="0" rIns="0" bIns="0" rtlCol="0" anchor="t">
            <a:spAutoFit/>
          </a:bodyPr>
          <a:lstStyle/>
          <a:p>
            <a:pPr algn="l">
              <a:lnSpc>
                <a:spcPts val="4999"/>
              </a:lnSpc>
            </a:pPr>
            <a:r>
              <a:rPr lang="en-US" sz="3999" spc="-19">
                <a:solidFill>
                  <a:srgbClr val="1B1E1C"/>
                </a:solidFill>
                <a:latin typeface="ITC Franklin Gothic LT"/>
                <a:ea typeface="ITC Franklin Gothic LT"/>
                <a:cs typeface="ITC Franklin Gothic LT"/>
                <a:sym typeface="ITC Franklin Gothic LT"/>
              </a:rPr>
              <a:t>A nation where Latino communities thrive, with access to opportunity and prosperity, and the power to shape their own destiny.</a:t>
            </a:r>
          </a:p>
        </p:txBody>
      </p:sp>
      <p:sp>
        <p:nvSpPr>
          <p:cNvPr id="18" name="TextBox 18"/>
          <p:cNvSpPr txBox="1"/>
          <p:nvPr/>
        </p:nvSpPr>
        <p:spPr>
          <a:xfrm>
            <a:off x="12670038" y="8431599"/>
            <a:ext cx="5427682" cy="1126491"/>
          </a:xfrm>
          <a:prstGeom prst="rect">
            <a:avLst/>
          </a:prstGeom>
        </p:spPr>
        <p:txBody>
          <a:bodyPr lIns="0" tIns="0" rIns="0" bIns="0" rtlCol="0" anchor="t">
            <a:spAutoFit/>
          </a:bodyPr>
          <a:lstStyle/>
          <a:p>
            <a:pPr marL="0" lvl="0" indent="0" algn="ctr">
              <a:lnSpc>
                <a:spcPts val="8259"/>
              </a:lnSpc>
              <a:spcBef>
                <a:spcPct val="0"/>
              </a:spcBef>
            </a:pPr>
            <a:r>
              <a:rPr lang="en-US" sz="5899" b="1">
                <a:solidFill>
                  <a:srgbClr val="FFFFFF"/>
                </a:solidFill>
                <a:latin typeface="ITC Franklin Gothic LT Condensed Semi-Bold"/>
                <a:ea typeface="ITC Franklin Gothic LT Condensed Semi-Bold"/>
                <a:cs typeface="ITC Franklin Gothic LT Condensed Semi-Bold"/>
                <a:sym typeface="ITC Franklin Gothic LT Condensed Semi-Bold"/>
              </a:rPr>
              <a:t>Who We Are</a:t>
            </a:r>
          </a:p>
        </p:txBody>
      </p:sp>
      <p:sp>
        <p:nvSpPr>
          <p:cNvPr id="19" name="AutoShape 19"/>
          <p:cNvSpPr/>
          <p:nvPr/>
        </p:nvSpPr>
        <p:spPr>
          <a:xfrm>
            <a:off x="623400" y="2752725"/>
            <a:ext cx="6492240" cy="0"/>
          </a:xfrm>
          <a:prstGeom prst="line">
            <a:avLst/>
          </a:prstGeom>
          <a:ln w="38100" cap="flat">
            <a:solidFill>
              <a:srgbClr val="E26B29"/>
            </a:solidFill>
            <a:prstDash val="solid"/>
            <a:headEnd type="none" w="sm" len="sm"/>
            <a:tailEnd type="none" w="sm" len="sm"/>
          </a:ln>
        </p:spPr>
        <p:txBody>
          <a:bodyPr/>
          <a:lstStyle/>
          <a:p>
            <a:endParaRPr lang="en-US"/>
          </a:p>
        </p:txBody>
      </p:sp>
      <p:sp>
        <p:nvSpPr>
          <p:cNvPr id="20" name="AutoShape 20"/>
          <p:cNvSpPr/>
          <p:nvPr/>
        </p:nvSpPr>
        <p:spPr>
          <a:xfrm>
            <a:off x="623400" y="6848475"/>
            <a:ext cx="6492240" cy="0"/>
          </a:xfrm>
          <a:prstGeom prst="line">
            <a:avLst/>
          </a:prstGeom>
          <a:ln w="38100" cap="flat">
            <a:solidFill>
              <a:srgbClr val="E26B29"/>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0031786"/>
            <a:ext cx="18288004" cy="3230761"/>
            <a:chOff x="0" y="-38100"/>
            <a:chExt cx="5125514" cy="850900"/>
          </a:xfrm>
        </p:grpSpPr>
        <p:sp>
          <p:nvSpPr>
            <p:cNvPr id="4" name="Freeform 4"/>
            <p:cNvSpPr/>
            <p:nvPr/>
          </p:nvSpPr>
          <p:spPr>
            <a:xfrm>
              <a:off x="0" y="0"/>
              <a:ext cx="5125514" cy="29117"/>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5" name="TextBox 5"/>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00" y="922990"/>
            <a:ext cx="6868775" cy="1655064"/>
            <a:chOff x="0" y="0"/>
            <a:chExt cx="9158367" cy="2206752"/>
          </a:xfrm>
        </p:grpSpPr>
        <p:sp>
          <p:nvSpPr>
            <p:cNvPr id="7" name="Freeform 7"/>
            <p:cNvSpPr/>
            <p:nvPr/>
          </p:nvSpPr>
          <p:spPr>
            <a:xfrm>
              <a:off x="0" y="0"/>
              <a:ext cx="9158367" cy="2206752"/>
            </a:xfrm>
            <a:custGeom>
              <a:avLst/>
              <a:gdLst/>
              <a:ahLst/>
              <a:cxnLst/>
              <a:rect l="l" t="t" r="r" b="b"/>
              <a:pathLst>
                <a:path w="9158367" h="2206752">
                  <a:moveTo>
                    <a:pt x="0" y="0"/>
                  </a:moveTo>
                  <a:lnTo>
                    <a:pt x="9158367" y="0"/>
                  </a:lnTo>
                  <a:lnTo>
                    <a:pt x="9158367" y="2206752"/>
                  </a:lnTo>
                  <a:lnTo>
                    <a:pt x="0" y="2206752"/>
                  </a:lnTo>
                  <a:close/>
                </a:path>
              </a:pathLst>
            </a:custGeom>
            <a:solidFill>
              <a:srgbClr val="000000">
                <a:alpha val="0"/>
              </a:srgbClr>
            </a:solidFill>
          </p:spPr>
          <p:txBody>
            <a:bodyPr/>
            <a:lstStyle/>
            <a:p>
              <a:endParaRPr lang="en-US"/>
            </a:p>
          </p:txBody>
        </p:sp>
        <p:sp>
          <p:nvSpPr>
            <p:cNvPr id="8" name="TextBox 8"/>
            <p:cNvSpPr txBox="1"/>
            <p:nvPr/>
          </p:nvSpPr>
          <p:spPr>
            <a:xfrm>
              <a:off x="0" y="161925"/>
              <a:ext cx="9158367" cy="2044827"/>
            </a:xfrm>
            <a:prstGeom prst="rect">
              <a:avLst/>
            </a:prstGeom>
          </p:spPr>
          <p:txBody>
            <a:bodyPr lIns="0" tIns="0" rIns="0" bIns="0" rtlCol="0" anchor="t"/>
            <a:lstStyle/>
            <a:p>
              <a:pPr algn="ctr">
                <a:lnSpc>
                  <a:spcPts val="7200"/>
                </a:lnSpc>
              </a:pPr>
              <a:r>
                <a:rPr lang="en-US" sz="9000" b="1">
                  <a:solidFill>
                    <a:srgbClr val="0D4017"/>
                  </a:solidFill>
                  <a:latin typeface="ITC Franklin Gothic LT Ultra-Bold"/>
                  <a:ea typeface="ITC Franklin Gothic LT Ultra-Bold"/>
                  <a:cs typeface="ITC Franklin Gothic LT Ultra-Bold"/>
                  <a:sym typeface="ITC Franklin Gothic LT Ultra-Bold"/>
                </a:rPr>
                <a:t>Membership</a:t>
              </a:r>
            </a:p>
          </p:txBody>
        </p:sp>
      </p:grpSp>
      <p:sp>
        <p:nvSpPr>
          <p:cNvPr id="9" name="TextBox 9"/>
          <p:cNvSpPr txBox="1"/>
          <p:nvPr/>
        </p:nvSpPr>
        <p:spPr>
          <a:xfrm>
            <a:off x="623400" y="2323830"/>
            <a:ext cx="17154139" cy="1222375"/>
          </a:xfrm>
          <a:prstGeom prst="rect">
            <a:avLst/>
          </a:prstGeom>
        </p:spPr>
        <p:txBody>
          <a:bodyPr lIns="0" tIns="0" rIns="0" bIns="0" rtlCol="0" anchor="t">
            <a:spAutoFit/>
          </a:bodyPr>
          <a:lstStyle/>
          <a:p>
            <a:pPr algn="ctr">
              <a:lnSpc>
                <a:spcPts val="3125"/>
              </a:lnSpc>
            </a:pPr>
            <a:r>
              <a:rPr lang="en-US" sz="2500" spc="-12">
                <a:solidFill>
                  <a:srgbClr val="1B1E1C"/>
                </a:solidFill>
                <a:latin typeface="ITC Franklin Gothic LT"/>
                <a:ea typeface="ITC Franklin Gothic LT"/>
                <a:cs typeface="ITC Franklin Gothic LT"/>
                <a:sym typeface="ITC Franklin Gothic LT"/>
              </a:rPr>
              <a:t>NALCAB is a non-partisan, one-of-a-kind CDFI intermediary with 200+ CDFI and economic development nonprofit member organizations that are working to maximize the economic contributions of the Latino population to the US economy. Our reach extends across all 50 states, Washington, DC, and Puerto Rico.</a:t>
            </a:r>
          </a:p>
        </p:txBody>
      </p:sp>
      <p:sp>
        <p:nvSpPr>
          <p:cNvPr id="10" name="Freeform 10"/>
          <p:cNvSpPr/>
          <p:nvPr/>
        </p:nvSpPr>
        <p:spPr>
          <a:xfrm>
            <a:off x="4201405" y="3901811"/>
            <a:ext cx="9885191" cy="5969618"/>
          </a:xfrm>
          <a:custGeom>
            <a:avLst/>
            <a:gdLst/>
            <a:ahLst/>
            <a:cxnLst/>
            <a:rect l="l" t="t" r="r" b="b"/>
            <a:pathLst>
              <a:path w="9885191" h="5969618">
                <a:moveTo>
                  <a:pt x="0" y="0"/>
                </a:moveTo>
                <a:lnTo>
                  <a:pt x="9885190" y="0"/>
                </a:lnTo>
                <a:lnTo>
                  <a:pt x="9885190" y="5969618"/>
                </a:lnTo>
                <a:lnTo>
                  <a:pt x="0" y="5969618"/>
                </a:lnTo>
                <a:lnTo>
                  <a:pt x="0" y="0"/>
                </a:lnTo>
                <a:close/>
              </a:path>
            </a:pathLst>
          </a:custGeom>
          <a:blipFill>
            <a:blip r:embed="rId4"/>
            <a:stretch>
              <a:fillRect l="-3247" t="-25479" r="-3081" b="-6575"/>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0176447"/>
            <a:ext cx="18288000" cy="110553"/>
            <a:chOff x="0" y="0"/>
            <a:chExt cx="5125513" cy="812800"/>
          </a:xfrm>
        </p:grpSpPr>
        <p:sp>
          <p:nvSpPr>
            <p:cNvPr id="4" name="Freeform 4"/>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5" name="TextBox 5"/>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00" y="919697"/>
            <a:ext cx="10405225" cy="1655064"/>
            <a:chOff x="0" y="0"/>
            <a:chExt cx="13873633" cy="2206752"/>
          </a:xfrm>
        </p:grpSpPr>
        <p:sp>
          <p:nvSpPr>
            <p:cNvPr id="7" name="Freeform 7"/>
            <p:cNvSpPr/>
            <p:nvPr/>
          </p:nvSpPr>
          <p:spPr>
            <a:xfrm>
              <a:off x="0" y="0"/>
              <a:ext cx="13873634" cy="2206752"/>
            </a:xfrm>
            <a:custGeom>
              <a:avLst/>
              <a:gdLst/>
              <a:ahLst/>
              <a:cxnLst/>
              <a:rect l="l" t="t" r="r" b="b"/>
              <a:pathLst>
                <a:path w="13873634" h="2206752">
                  <a:moveTo>
                    <a:pt x="0" y="0"/>
                  </a:moveTo>
                  <a:lnTo>
                    <a:pt x="13873634" y="0"/>
                  </a:lnTo>
                  <a:lnTo>
                    <a:pt x="13873634" y="2206752"/>
                  </a:lnTo>
                  <a:lnTo>
                    <a:pt x="0" y="2206752"/>
                  </a:lnTo>
                  <a:close/>
                </a:path>
              </a:pathLst>
            </a:custGeom>
            <a:solidFill>
              <a:srgbClr val="000000">
                <a:alpha val="0"/>
              </a:srgbClr>
            </a:solidFill>
          </p:spPr>
          <p:txBody>
            <a:bodyPr/>
            <a:lstStyle/>
            <a:p>
              <a:endParaRPr lang="en-US"/>
            </a:p>
          </p:txBody>
        </p:sp>
        <p:sp>
          <p:nvSpPr>
            <p:cNvPr id="8" name="TextBox 8"/>
            <p:cNvSpPr txBox="1"/>
            <p:nvPr/>
          </p:nvSpPr>
          <p:spPr>
            <a:xfrm>
              <a:off x="0" y="161925"/>
              <a:ext cx="13873633" cy="2044827"/>
            </a:xfrm>
            <a:prstGeom prst="rect">
              <a:avLst/>
            </a:prstGeom>
          </p:spPr>
          <p:txBody>
            <a:bodyPr lIns="0" tIns="0" rIns="0" bIns="0" rtlCol="0" anchor="t"/>
            <a:lstStyle/>
            <a:p>
              <a:pPr algn="ctr">
                <a:lnSpc>
                  <a:spcPts val="7200"/>
                </a:lnSpc>
              </a:pPr>
              <a:r>
                <a:rPr lang="en-US" sz="9000" b="1">
                  <a:solidFill>
                    <a:srgbClr val="0D4017"/>
                  </a:solidFill>
                  <a:latin typeface="ITC Franklin Gothic LT Ultra-Bold"/>
                  <a:ea typeface="ITC Franklin Gothic LT Ultra-Bold"/>
                  <a:cs typeface="ITC Franklin Gothic LT Ultra-Bold"/>
                  <a:sym typeface="ITC Franklin Gothic LT Ultra-Bold"/>
                </a:rPr>
                <a:t>Areas of Expertise</a:t>
              </a:r>
            </a:p>
          </p:txBody>
        </p:sp>
      </p:grpSp>
      <p:pic>
        <p:nvPicPr>
          <p:cNvPr id="41" name="Picture 40" descr="A screenshot of a computer screen&#10;&#10;AI-generated content may be incorrect.">
            <a:extLst>
              <a:ext uri="{FF2B5EF4-FFF2-40B4-BE49-F238E27FC236}">
                <a16:creationId xmlns:a16="http://schemas.microsoft.com/office/drawing/2014/main" id="{DB3BEFEE-7137-431D-4E63-658A36F52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43" y="429268"/>
            <a:ext cx="16761714" cy="94284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D89E"/>
        </a:solidFill>
        <a:effectLst/>
      </p:bgPr>
    </p:bg>
    <p:spTree>
      <p:nvGrpSpPr>
        <p:cNvPr id="1" name="">
          <a:extLst>
            <a:ext uri="{FF2B5EF4-FFF2-40B4-BE49-F238E27FC236}">
              <a16:creationId xmlns:a16="http://schemas.microsoft.com/office/drawing/2014/main" id="{012D1E82-F9B0-37DA-C47A-F09319B609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C300AE-C368-FC3C-03F1-93BF43EA0E6C}"/>
              </a:ext>
            </a:extLst>
          </p:cNvPr>
          <p:cNvGrpSpPr/>
          <p:nvPr/>
        </p:nvGrpSpPr>
        <p:grpSpPr>
          <a:xfrm>
            <a:off x="623400" y="969052"/>
            <a:ext cx="13878728" cy="2131695"/>
            <a:chOff x="0" y="0"/>
            <a:chExt cx="18504971" cy="2842260"/>
          </a:xfrm>
        </p:grpSpPr>
        <p:sp>
          <p:nvSpPr>
            <p:cNvPr id="3" name="Freeform 3">
              <a:extLst>
                <a:ext uri="{FF2B5EF4-FFF2-40B4-BE49-F238E27FC236}">
                  <a16:creationId xmlns:a16="http://schemas.microsoft.com/office/drawing/2014/main" id="{13068F6B-6B8A-A62A-1565-8984FADB6101}"/>
                </a:ext>
              </a:extLst>
            </p:cNvPr>
            <p:cNvSpPr/>
            <p:nvPr/>
          </p:nvSpPr>
          <p:spPr>
            <a:xfrm>
              <a:off x="0" y="0"/>
              <a:ext cx="18504970" cy="2842260"/>
            </a:xfrm>
            <a:custGeom>
              <a:avLst/>
              <a:gdLst/>
              <a:ahLst/>
              <a:cxnLst/>
              <a:rect l="l" t="t" r="r" b="b"/>
              <a:pathLst>
                <a:path w="18504970" h="2842260">
                  <a:moveTo>
                    <a:pt x="0" y="0"/>
                  </a:moveTo>
                  <a:lnTo>
                    <a:pt x="18504970" y="0"/>
                  </a:lnTo>
                  <a:lnTo>
                    <a:pt x="18504970" y="2842260"/>
                  </a:lnTo>
                  <a:lnTo>
                    <a:pt x="0" y="2842260"/>
                  </a:lnTo>
                  <a:close/>
                </a:path>
              </a:pathLst>
            </a:custGeom>
            <a:solidFill>
              <a:srgbClr val="000000">
                <a:alpha val="0"/>
              </a:srgbClr>
            </a:solidFill>
          </p:spPr>
          <p:txBody>
            <a:bodyPr/>
            <a:lstStyle/>
            <a:p>
              <a:endParaRPr lang="en-US"/>
            </a:p>
          </p:txBody>
        </p:sp>
        <p:sp>
          <p:nvSpPr>
            <p:cNvPr id="4" name="TextBox 4">
              <a:extLst>
                <a:ext uri="{FF2B5EF4-FFF2-40B4-BE49-F238E27FC236}">
                  <a16:creationId xmlns:a16="http://schemas.microsoft.com/office/drawing/2014/main" id="{21730921-64B9-02E8-CE18-2CE948F8375B}"/>
                </a:ext>
              </a:extLst>
            </p:cNvPr>
            <p:cNvSpPr txBox="1"/>
            <p:nvPr/>
          </p:nvSpPr>
          <p:spPr>
            <a:xfrm>
              <a:off x="0" y="-180975"/>
              <a:ext cx="18504971" cy="3023235"/>
            </a:xfrm>
            <a:prstGeom prst="rect">
              <a:avLst/>
            </a:prstGeom>
          </p:spPr>
          <p:txBody>
            <a:bodyPr lIns="0" tIns="0" rIns="0" bIns="0" rtlCol="0" anchor="t"/>
            <a:lstStyle/>
            <a:p>
              <a:pPr algn="l">
                <a:lnSpc>
                  <a:spcPts val="10800"/>
                </a:lnSpc>
              </a:pPr>
              <a:r>
                <a:rPr lang="en-US" sz="9000" b="1">
                  <a:solidFill>
                    <a:srgbClr val="0D4017"/>
                  </a:solidFill>
                  <a:latin typeface="ITC Franklin Gothic LT Ultra-Bold"/>
                  <a:ea typeface="ITC Franklin Gothic LT Ultra-Bold"/>
                  <a:cs typeface="ITC Franklin Gothic LT Ultra-Bold"/>
                  <a:sym typeface="ITC Franklin Gothic LT Ultra-Bold"/>
                </a:rPr>
                <a:t>Signature Programs</a:t>
              </a:r>
            </a:p>
          </p:txBody>
        </p:sp>
      </p:grpSp>
      <p:grpSp>
        <p:nvGrpSpPr>
          <p:cNvPr id="11" name="Group 11">
            <a:extLst>
              <a:ext uri="{FF2B5EF4-FFF2-40B4-BE49-F238E27FC236}">
                <a16:creationId xmlns:a16="http://schemas.microsoft.com/office/drawing/2014/main" id="{B346B79B-5654-91F8-009B-0C2F55E5D597}"/>
              </a:ext>
            </a:extLst>
          </p:cNvPr>
          <p:cNvGrpSpPr/>
          <p:nvPr/>
        </p:nvGrpSpPr>
        <p:grpSpPr>
          <a:xfrm>
            <a:off x="0" y="10176447"/>
            <a:ext cx="18288000" cy="110553"/>
            <a:chOff x="0" y="0"/>
            <a:chExt cx="5125513" cy="812800"/>
          </a:xfrm>
        </p:grpSpPr>
        <p:sp>
          <p:nvSpPr>
            <p:cNvPr id="12" name="Freeform 12">
              <a:extLst>
                <a:ext uri="{FF2B5EF4-FFF2-40B4-BE49-F238E27FC236}">
                  <a16:creationId xmlns:a16="http://schemas.microsoft.com/office/drawing/2014/main" id="{4D99EF19-E3DD-504A-69C0-CE945E4C8568}"/>
                </a:ext>
              </a:extLst>
            </p:cNvPr>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13" name="TextBox 13">
              <a:extLst>
                <a:ext uri="{FF2B5EF4-FFF2-40B4-BE49-F238E27FC236}">
                  <a16:creationId xmlns:a16="http://schemas.microsoft.com/office/drawing/2014/main" id="{80035122-38B2-7F84-64CB-A411FDA9F845}"/>
                </a:ext>
              </a:extLst>
            </p:cNvPr>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pic>
        <p:nvPicPr>
          <p:cNvPr id="21" name="Picture 20" descr="A group of logos on a black background&#10;&#10;AI-generated content may be incorrect.">
            <a:extLst>
              <a:ext uri="{FF2B5EF4-FFF2-40B4-BE49-F238E27FC236}">
                <a16:creationId xmlns:a16="http://schemas.microsoft.com/office/drawing/2014/main" id="{995EF34C-4E86-9553-C232-B22C33122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 y="-29368"/>
            <a:ext cx="18285714" cy="10285714"/>
          </a:xfrm>
          <a:prstGeom prst="rect">
            <a:avLst/>
          </a:prstGeom>
        </p:spPr>
      </p:pic>
    </p:spTree>
    <p:extLst>
      <p:ext uri="{BB962C8B-B14F-4D97-AF65-F5344CB8AC3E}">
        <p14:creationId xmlns:p14="http://schemas.microsoft.com/office/powerpoint/2010/main" val="285071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3400" y="333338"/>
            <a:ext cx="8801378" cy="3026664"/>
            <a:chOff x="0" y="0"/>
            <a:chExt cx="11735171" cy="4035552"/>
          </a:xfrm>
        </p:grpSpPr>
        <p:sp>
          <p:nvSpPr>
            <p:cNvPr id="3" name="Freeform 3"/>
            <p:cNvSpPr/>
            <p:nvPr/>
          </p:nvSpPr>
          <p:spPr>
            <a:xfrm>
              <a:off x="0" y="0"/>
              <a:ext cx="11735171" cy="4035552"/>
            </a:xfrm>
            <a:custGeom>
              <a:avLst/>
              <a:gdLst/>
              <a:ahLst/>
              <a:cxnLst/>
              <a:rect l="l" t="t" r="r" b="b"/>
              <a:pathLst>
                <a:path w="11735171" h="4035552">
                  <a:moveTo>
                    <a:pt x="0" y="0"/>
                  </a:moveTo>
                  <a:lnTo>
                    <a:pt x="11735171" y="0"/>
                  </a:lnTo>
                  <a:lnTo>
                    <a:pt x="11735171" y="4035552"/>
                  </a:lnTo>
                  <a:lnTo>
                    <a:pt x="0" y="4035552"/>
                  </a:lnTo>
                  <a:close/>
                </a:path>
              </a:pathLst>
            </a:custGeom>
            <a:solidFill>
              <a:srgbClr val="000000">
                <a:alpha val="0"/>
              </a:srgbClr>
            </a:solidFill>
          </p:spPr>
          <p:txBody>
            <a:bodyPr/>
            <a:lstStyle/>
            <a:p>
              <a:endParaRPr lang="en-US"/>
            </a:p>
          </p:txBody>
        </p:sp>
        <p:sp>
          <p:nvSpPr>
            <p:cNvPr id="4" name="TextBox 4"/>
            <p:cNvSpPr txBox="1"/>
            <p:nvPr/>
          </p:nvSpPr>
          <p:spPr>
            <a:xfrm>
              <a:off x="0" y="-180975"/>
              <a:ext cx="11735171" cy="4216527"/>
            </a:xfrm>
            <a:prstGeom prst="rect">
              <a:avLst/>
            </a:prstGeom>
          </p:spPr>
          <p:txBody>
            <a:bodyPr lIns="0" tIns="0" rIns="0" bIns="0" rtlCol="0" anchor="t"/>
            <a:lstStyle/>
            <a:p>
              <a:pPr algn="l">
                <a:lnSpc>
                  <a:spcPts val="10800"/>
                </a:lnSpc>
              </a:pPr>
              <a:r>
                <a:rPr lang="en-US" sz="9000" b="1">
                  <a:solidFill>
                    <a:srgbClr val="0D4017"/>
                  </a:solidFill>
                  <a:latin typeface="ITC Franklin Gothic LT Semi-Bold"/>
                  <a:ea typeface="ITC Franklin Gothic LT Semi-Bold"/>
                  <a:cs typeface="ITC Franklin Gothic LT Semi-Bold"/>
                  <a:sym typeface="ITC Franklin Gothic LT Semi-Bold"/>
                </a:rPr>
                <a:t>How We Support our Members</a:t>
              </a:r>
            </a:p>
          </p:txBody>
        </p:sp>
      </p:grpSp>
      <p:grpSp>
        <p:nvGrpSpPr>
          <p:cNvPr id="5" name="Group 5"/>
          <p:cNvGrpSpPr/>
          <p:nvPr/>
        </p:nvGrpSpPr>
        <p:grpSpPr>
          <a:xfrm>
            <a:off x="0" y="10176447"/>
            <a:ext cx="18288000" cy="110553"/>
            <a:chOff x="0" y="0"/>
            <a:chExt cx="5125513" cy="812800"/>
          </a:xfrm>
        </p:grpSpPr>
        <p:sp>
          <p:nvSpPr>
            <p:cNvPr id="6" name="Freeform 6"/>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7" name="TextBox 7"/>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9" name="Freeform 9"/>
          <p:cNvSpPr/>
          <p:nvPr/>
        </p:nvSpPr>
        <p:spPr>
          <a:xfrm>
            <a:off x="9144000" y="2400300"/>
            <a:ext cx="8627498" cy="7250308"/>
          </a:xfrm>
          <a:custGeom>
            <a:avLst/>
            <a:gdLst/>
            <a:ahLst/>
            <a:cxnLst/>
            <a:rect l="l" t="t" r="r" b="b"/>
            <a:pathLst>
              <a:path w="8627498" h="7250308">
                <a:moveTo>
                  <a:pt x="0" y="0"/>
                </a:moveTo>
                <a:lnTo>
                  <a:pt x="8627498" y="0"/>
                </a:lnTo>
                <a:lnTo>
                  <a:pt x="8627498" y="7250308"/>
                </a:lnTo>
                <a:lnTo>
                  <a:pt x="0" y="7250308"/>
                </a:lnTo>
                <a:lnTo>
                  <a:pt x="0" y="0"/>
                </a:lnTo>
                <a:close/>
              </a:path>
            </a:pathLst>
          </a:custGeom>
          <a:blipFill>
            <a:blip r:embed="rId4"/>
            <a:stretch>
              <a:fillRect t="-45014" b="-9023"/>
            </a:stretch>
          </a:blipFill>
        </p:spPr>
        <p:txBody>
          <a:bodyPr/>
          <a:lstStyle/>
          <a:p>
            <a:endParaRPr lang="en-US"/>
          </a:p>
        </p:txBody>
      </p:sp>
      <p:sp>
        <p:nvSpPr>
          <p:cNvPr id="10" name="TextBox 10"/>
          <p:cNvSpPr txBox="1"/>
          <p:nvPr/>
        </p:nvSpPr>
        <p:spPr>
          <a:xfrm>
            <a:off x="623400" y="3622096"/>
            <a:ext cx="6249934" cy="765175"/>
          </a:xfrm>
          <a:prstGeom prst="rect">
            <a:avLst/>
          </a:prstGeom>
        </p:spPr>
        <p:txBody>
          <a:bodyPr lIns="0" tIns="0" rIns="0" bIns="0" rtlCol="0" anchor="t">
            <a:spAutoFit/>
          </a:bodyPr>
          <a:lstStyle/>
          <a:p>
            <a:pPr algn="ctr">
              <a:lnSpc>
                <a:spcPts val="5000"/>
              </a:lnSpc>
              <a:spcBef>
                <a:spcPct val="0"/>
              </a:spcBef>
            </a:pPr>
            <a:r>
              <a:rPr lang="en-US" sz="5000" b="1">
                <a:solidFill>
                  <a:srgbClr val="1B1E1C"/>
                </a:solidFill>
                <a:latin typeface="ITC Franklin Gothic LT Semi-Bold"/>
                <a:ea typeface="ITC Franklin Gothic LT Semi-Bold"/>
                <a:cs typeface="ITC Franklin Gothic LT Semi-Bold"/>
                <a:sym typeface="ITC Franklin Gothic LT Semi-Bold"/>
              </a:rPr>
              <a:t>The 4 C’s of NALCAB:​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3400" y="969052"/>
            <a:ext cx="16261714" cy="2131695"/>
            <a:chOff x="0" y="0"/>
            <a:chExt cx="21682285" cy="2842260"/>
          </a:xfrm>
        </p:grpSpPr>
        <p:sp>
          <p:nvSpPr>
            <p:cNvPr id="3" name="Freeform 3"/>
            <p:cNvSpPr/>
            <p:nvPr/>
          </p:nvSpPr>
          <p:spPr>
            <a:xfrm>
              <a:off x="0" y="0"/>
              <a:ext cx="21682284" cy="2842260"/>
            </a:xfrm>
            <a:custGeom>
              <a:avLst/>
              <a:gdLst/>
              <a:ahLst/>
              <a:cxnLst/>
              <a:rect l="l" t="t" r="r" b="b"/>
              <a:pathLst>
                <a:path w="21682284" h="2842260">
                  <a:moveTo>
                    <a:pt x="0" y="0"/>
                  </a:moveTo>
                  <a:lnTo>
                    <a:pt x="21682284" y="0"/>
                  </a:lnTo>
                  <a:lnTo>
                    <a:pt x="21682284" y="2842260"/>
                  </a:lnTo>
                  <a:lnTo>
                    <a:pt x="0" y="2842260"/>
                  </a:lnTo>
                  <a:close/>
                </a:path>
              </a:pathLst>
            </a:custGeom>
            <a:solidFill>
              <a:srgbClr val="000000">
                <a:alpha val="0"/>
              </a:srgbClr>
            </a:solidFill>
          </p:spPr>
          <p:txBody>
            <a:bodyPr/>
            <a:lstStyle/>
            <a:p>
              <a:endParaRPr lang="en-US"/>
            </a:p>
          </p:txBody>
        </p:sp>
        <p:sp>
          <p:nvSpPr>
            <p:cNvPr id="4" name="TextBox 4"/>
            <p:cNvSpPr txBox="1"/>
            <p:nvPr/>
          </p:nvSpPr>
          <p:spPr>
            <a:xfrm>
              <a:off x="0" y="-180975"/>
              <a:ext cx="21682285" cy="3023235"/>
            </a:xfrm>
            <a:prstGeom prst="rect">
              <a:avLst/>
            </a:prstGeom>
          </p:spPr>
          <p:txBody>
            <a:bodyPr lIns="0" tIns="0" rIns="0" bIns="0" rtlCol="0" anchor="t"/>
            <a:lstStyle/>
            <a:p>
              <a:pPr algn="l">
                <a:lnSpc>
                  <a:spcPts val="10800"/>
                </a:lnSpc>
              </a:pPr>
              <a:r>
                <a:rPr lang="en-US" sz="9000" b="1">
                  <a:solidFill>
                    <a:srgbClr val="0D4017"/>
                  </a:solidFill>
                  <a:latin typeface="ITC Franklin Gothic LT Semi-Bold"/>
                  <a:ea typeface="ITC Franklin Gothic LT Semi-Bold"/>
                  <a:cs typeface="ITC Franklin Gothic LT Semi-Bold"/>
                  <a:sym typeface="ITC Franklin Gothic LT Semi-Bold"/>
                </a:rPr>
                <a:t>Membership</a:t>
              </a:r>
            </a:p>
          </p:txBody>
        </p:sp>
      </p:grpSp>
      <p:sp>
        <p:nvSpPr>
          <p:cNvPr id="5" name="Freeform 5"/>
          <p:cNvSpPr/>
          <p:nvPr/>
        </p:nvSpPr>
        <p:spPr>
          <a:xfrm>
            <a:off x="4930488" y="3701313"/>
            <a:ext cx="8427025" cy="6320269"/>
          </a:xfrm>
          <a:custGeom>
            <a:avLst/>
            <a:gdLst/>
            <a:ahLst/>
            <a:cxnLst/>
            <a:rect l="l" t="t" r="r" b="b"/>
            <a:pathLst>
              <a:path w="8427025" h="6320269">
                <a:moveTo>
                  <a:pt x="0" y="0"/>
                </a:moveTo>
                <a:lnTo>
                  <a:pt x="8427024" y="0"/>
                </a:lnTo>
                <a:lnTo>
                  <a:pt x="8427024" y="6320269"/>
                </a:lnTo>
                <a:lnTo>
                  <a:pt x="0" y="6320269"/>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0" y="10176447"/>
            <a:ext cx="18288000" cy="110553"/>
            <a:chOff x="0" y="0"/>
            <a:chExt cx="5125513" cy="812800"/>
          </a:xfrm>
        </p:grpSpPr>
        <p:sp>
          <p:nvSpPr>
            <p:cNvPr id="7" name="Freeform 7"/>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8" name="TextBox 8"/>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623400" y="2333625"/>
            <a:ext cx="17154139" cy="1222375"/>
          </a:xfrm>
          <a:prstGeom prst="rect">
            <a:avLst/>
          </a:prstGeom>
        </p:spPr>
        <p:txBody>
          <a:bodyPr lIns="0" tIns="0" rIns="0" bIns="0" rtlCol="0" anchor="t">
            <a:spAutoFit/>
          </a:bodyPr>
          <a:lstStyle/>
          <a:p>
            <a:pPr algn="ctr">
              <a:lnSpc>
                <a:spcPts val="3125"/>
              </a:lnSpc>
            </a:pPr>
            <a:r>
              <a:rPr lang="en-US" sz="2500" spc="-12">
                <a:solidFill>
                  <a:srgbClr val="1B1E1C"/>
                </a:solidFill>
                <a:latin typeface="ITC Franklin Gothic LT"/>
                <a:ea typeface="ITC Franklin Gothic LT"/>
                <a:cs typeface="ITC Franklin Gothic LT"/>
                <a:sym typeface="ITC Franklin Gothic LT"/>
              </a:rPr>
              <a:t>NALCAB is a non-partisan, one-of-a-kind CDFI intermediary with 200+ CDFI and economic development nonprofit member organizations that are working to maximize the economic contributions of the Latino population to the US economy. Our reach extends across all 50 states, Washington, DC, and Puerto Rico.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3163573"/>
            <a:ext cx="18288000" cy="4354851"/>
          </a:xfrm>
          <a:prstGeom prst="rect">
            <a:avLst/>
          </a:prstGeom>
        </p:spPr>
        <p:txBody>
          <a:bodyPr lIns="0" tIns="0" rIns="0" bIns="0" rtlCol="0" anchor="t">
            <a:spAutoFit/>
          </a:bodyPr>
          <a:lstStyle/>
          <a:p>
            <a:pPr marL="0" lvl="1" indent="0" algn="ctr">
              <a:lnSpc>
                <a:spcPts val="16799"/>
              </a:lnSpc>
              <a:spcBef>
                <a:spcPct val="0"/>
              </a:spcBef>
            </a:pPr>
            <a:r>
              <a:rPr lang="en-US" sz="11199" b="1">
                <a:solidFill>
                  <a:srgbClr val="0D4017"/>
                </a:solidFill>
                <a:latin typeface="ITC Franklin Gothic LT Semi-Bold"/>
                <a:ea typeface="ITC Franklin Gothic LT Semi-Bold"/>
                <a:cs typeface="ITC Franklin Gothic LT Semi-Bold"/>
                <a:sym typeface="ITC Franklin Gothic LT Semi-Bold"/>
              </a:rPr>
              <a:t>The Acceso Loan Participation Program</a:t>
            </a:r>
          </a:p>
        </p:txBody>
      </p:sp>
      <p:sp>
        <p:nvSpPr>
          <p:cNvPr id="4" name="Freeform 4"/>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0" y="10176447"/>
            <a:ext cx="18288000" cy="110553"/>
            <a:chOff x="0" y="0"/>
            <a:chExt cx="5125513" cy="812800"/>
          </a:xfrm>
        </p:grpSpPr>
        <p:sp>
          <p:nvSpPr>
            <p:cNvPr id="6" name="Freeform 6"/>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7" name="TextBox 7"/>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6294452" y="608000"/>
            <a:ext cx="1441300" cy="1426900"/>
          </a:xfrm>
          <a:custGeom>
            <a:avLst/>
            <a:gdLst/>
            <a:ahLst/>
            <a:cxnLst/>
            <a:rect l="l" t="t" r="r" b="b"/>
            <a:pathLst>
              <a:path w="1441300" h="1426900">
                <a:moveTo>
                  <a:pt x="0" y="0"/>
                </a:moveTo>
                <a:lnTo>
                  <a:pt x="1441300" y="0"/>
                </a:lnTo>
                <a:lnTo>
                  <a:pt x="1441300" y="1426900"/>
                </a:lnTo>
                <a:lnTo>
                  <a:pt x="0" y="14269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23400" y="2247900"/>
            <a:ext cx="14361108" cy="5753099"/>
          </a:xfrm>
          <a:prstGeom prst="rect">
            <a:avLst/>
          </a:prstGeom>
        </p:spPr>
        <p:txBody>
          <a:bodyPr lIns="0" tIns="0" rIns="0" bIns="0" rtlCol="0" anchor="t">
            <a:spAutoFit/>
          </a:bodyPr>
          <a:lstStyle/>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In 2019, NALCAB received a $10 million grant to establish the Acceso Loan Fund “for the purpose of increasing loan capital for small businesses served by the NALCAB network”. ​</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Responding to the COVID-19 Crisis, Acceso’s priorities shifted and funds were utilized to deploy two rounds of capital totaling $11,620,591 with 3 member lenders in Pennsylvania, California, and Washington, D.C., which have since been fully repaid.​</a:t>
            </a:r>
          </a:p>
          <a:p>
            <a:pPr marL="647703" lvl="1" indent="-323852" algn="l">
              <a:lnSpc>
                <a:spcPts val="4500"/>
              </a:lnSpc>
              <a:buFont typeface="Arial"/>
              <a:buChar char="•"/>
            </a:pPr>
            <a:r>
              <a:rPr lang="en-US" sz="3000">
                <a:solidFill>
                  <a:srgbClr val="1B1E1C"/>
                </a:solidFill>
                <a:latin typeface="ITC Franklin Gothic LT"/>
                <a:ea typeface="ITC Franklin Gothic LT"/>
                <a:cs typeface="ITC Franklin Gothic LT"/>
                <a:sym typeface="ITC Franklin Gothic LT"/>
              </a:rPr>
              <a:t>In response to Members’ preferences and priorities, Acceso is executing a loan participation strategy to better serve small business lenders in the NALCAB network.​</a:t>
            </a:r>
          </a:p>
        </p:txBody>
      </p:sp>
      <p:sp>
        <p:nvSpPr>
          <p:cNvPr id="5" name="Freeform 5"/>
          <p:cNvSpPr/>
          <p:nvPr/>
        </p:nvSpPr>
        <p:spPr>
          <a:xfrm>
            <a:off x="15363711" y="2951637"/>
            <a:ext cx="2372041" cy="2283856"/>
          </a:xfrm>
          <a:custGeom>
            <a:avLst/>
            <a:gdLst/>
            <a:ahLst/>
            <a:cxnLst/>
            <a:rect l="l" t="t" r="r" b="b"/>
            <a:pathLst>
              <a:path w="2372041" h="2283856">
                <a:moveTo>
                  <a:pt x="0" y="0"/>
                </a:moveTo>
                <a:lnTo>
                  <a:pt x="2372041" y="0"/>
                </a:lnTo>
                <a:lnTo>
                  <a:pt x="2372041" y="2283856"/>
                </a:lnTo>
                <a:lnTo>
                  <a:pt x="0" y="2283856"/>
                </a:lnTo>
                <a:lnTo>
                  <a:pt x="0" y="0"/>
                </a:lnTo>
                <a:close/>
              </a:path>
            </a:pathLst>
          </a:custGeom>
          <a:blipFill>
            <a:blip r:embed="rId4"/>
            <a:stretch>
              <a:fillRect l="-34821" r="-36346"/>
            </a:stretch>
          </a:blipFill>
        </p:spPr>
        <p:txBody>
          <a:bodyPr/>
          <a:lstStyle/>
          <a:p>
            <a:endParaRPr lang="en-US"/>
          </a:p>
        </p:txBody>
      </p:sp>
      <p:sp>
        <p:nvSpPr>
          <p:cNvPr id="6" name="TextBox 6"/>
          <p:cNvSpPr txBox="1"/>
          <p:nvPr/>
        </p:nvSpPr>
        <p:spPr>
          <a:xfrm>
            <a:off x="623400" y="717729"/>
            <a:ext cx="6402231" cy="1809750"/>
          </a:xfrm>
          <a:prstGeom prst="rect">
            <a:avLst/>
          </a:prstGeom>
        </p:spPr>
        <p:txBody>
          <a:bodyPr lIns="0" tIns="0" rIns="0" bIns="0" rtlCol="0" anchor="t">
            <a:spAutoFit/>
          </a:bodyPr>
          <a:lstStyle/>
          <a:p>
            <a:pPr marL="0" lvl="1" indent="0" algn="ctr">
              <a:lnSpc>
                <a:spcPts val="13500"/>
              </a:lnSpc>
              <a:spcBef>
                <a:spcPct val="0"/>
              </a:spcBef>
            </a:pPr>
            <a:r>
              <a:rPr lang="en-US" sz="9000" b="1">
                <a:solidFill>
                  <a:srgbClr val="0D4017"/>
                </a:solidFill>
                <a:latin typeface="ITC Franklin Gothic LT Semi-Bold"/>
                <a:ea typeface="ITC Franklin Gothic LT Semi-Bold"/>
                <a:cs typeface="ITC Franklin Gothic LT Semi-Bold"/>
                <a:sym typeface="ITC Franklin Gothic LT Semi-Bold"/>
              </a:rPr>
              <a:t>Background</a:t>
            </a:r>
          </a:p>
        </p:txBody>
      </p:sp>
      <p:grpSp>
        <p:nvGrpSpPr>
          <p:cNvPr id="7" name="Group 7"/>
          <p:cNvGrpSpPr/>
          <p:nvPr/>
        </p:nvGrpSpPr>
        <p:grpSpPr>
          <a:xfrm>
            <a:off x="0" y="10176447"/>
            <a:ext cx="18288000" cy="110553"/>
            <a:chOff x="0" y="0"/>
            <a:chExt cx="5125513" cy="812800"/>
          </a:xfrm>
        </p:grpSpPr>
        <p:sp>
          <p:nvSpPr>
            <p:cNvPr id="8" name="Freeform 8"/>
            <p:cNvSpPr/>
            <p:nvPr/>
          </p:nvSpPr>
          <p:spPr>
            <a:xfrm>
              <a:off x="0" y="0"/>
              <a:ext cx="5125514" cy="812800"/>
            </a:xfrm>
            <a:custGeom>
              <a:avLst/>
              <a:gdLst/>
              <a:ahLst/>
              <a:cxnLst/>
              <a:rect l="l" t="t" r="r" b="b"/>
              <a:pathLst>
                <a:path w="5125514" h="812800">
                  <a:moveTo>
                    <a:pt x="0" y="0"/>
                  </a:moveTo>
                  <a:lnTo>
                    <a:pt x="5125514" y="0"/>
                  </a:lnTo>
                  <a:lnTo>
                    <a:pt x="5125514" y="812800"/>
                  </a:lnTo>
                  <a:lnTo>
                    <a:pt x="0" y="812800"/>
                  </a:lnTo>
                  <a:close/>
                </a:path>
              </a:pathLst>
            </a:custGeom>
            <a:solidFill>
              <a:srgbClr val="E26B29"/>
            </a:solidFill>
          </p:spPr>
          <p:txBody>
            <a:bodyPr/>
            <a:lstStyle/>
            <a:p>
              <a:endParaRPr lang="en-US"/>
            </a:p>
          </p:txBody>
        </p:sp>
        <p:sp>
          <p:nvSpPr>
            <p:cNvPr id="9" name="TextBox 9"/>
            <p:cNvSpPr txBox="1"/>
            <p:nvPr/>
          </p:nvSpPr>
          <p:spPr>
            <a:xfrm>
              <a:off x="0" y="-38100"/>
              <a:ext cx="5125513"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1046</Words>
  <Application>Microsoft Office PowerPoint</Application>
  <PresentationFormat>Custom</PresentationFormat>
  <Paragraphs>94</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ITC Franklin Gothic LT Condensed Semi-Bold</vt:lpstr>
      <vt:lpstr>ITC Franklin Gothic LT Semi-Bold</vt:lpstr>
      <vt:lpstr>ITC Franklin Gothic LT Ultra-Bold</vt:lpstr>
      <vt:lpstr>ITC Franklin Gothic LT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Acceso PPT</dc:title>
  <dc:creator>Michael Francis Farnham</dc:creator>
  <cp:lastModifiedBy>Michael Francis Farnham</cp:lastModifiedBy>
  <cp:revision>2</cp:revision>
  <dcterms:created xsi:type="dcterms:W3CDTF">2006-08-16T00:00:00Z</dcterms:created>
  <dcterms:modified xsi:type="dcterms:W3CDTF">2025-11-10T18:55:52Z</dcterms:modified>
  <dc:identifier>DAG2W0CZu9o</dc:identifier>
</cp:coreProperties>
</file>